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 Black" panose="020B0604020202020204" charset="-52"/>
      <p:bold r:id="rId25"/>
      <p:boldItalic r:id="rId26"/>
    </p:embeddedFont>
    <p:embeddedFont>
      <p:font typeface="Montserrat" panose="020B0604020202020204" charset="-52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KnsXmsXHlqCa5sNKzjtEJA5wd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00"/>
    <a:srgbClr val="2B4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4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C3-420E-A7C2-BA31947DC7D8}"/>
              </c:ext>
            </c:extLst>
          </c:dPt>
          <c:dPt>
            <c:idx val="1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4C3-420E-A7C2-BA31947DC7D8}"/>
              </c:ext>
            </c:extLst>
          </c:dPt>
          <c:dPt>
            <c:idx val="2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C3-420E-A7C2-BA31947DC7D8}"/>
              </c:ext>
            </c:extLst>
          </c:dPt>
          <c:dPt>
            <c:idx val="3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4C3-420E-A7C2-BA31947DC7D8}"/>
              </c:ext>
            </c:extLst>
          </c:dPt>
          <c:dPt>
            <c:idx val="4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C3-420E-A7C2-BA31947DC7D8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C3-420E-A7C2-BA31947DC7D8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04C3-420E-A7C2-BA31947DC7D8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04C3-420E-A7C2-BA31947DC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B48FE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5-4CA0-B5A5-DE186BCD5BAA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60E5-4CA0-B5A5-DE186BCD5BAA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60E5-4CA0-B5A5-DE186BCD5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6547440"/>
        <c:axId val="1346544528"/>
      </c:barChart>
      <c:catAx>
        <c:axId val="134654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6544528"/>
        <c:crosses val="autoZero"/>
        <c:auto val="1"/>
        <c:lblAlgn val="ctr"/>
        <c:lblOffset val="100"/>
        <c:noMultiLvlLbl val="0"/>
      </c:catAx>
      <c:valAx>
        <c:axId val="134654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654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820637160411326E-2"/>
          <c:y val="5.3038780170700302E-2"/>
          <c:w val="0.89805886581204297"/>
          <c:h val="0.873723330198511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BC00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2-4D4E-BC20-1E02CF3C521E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4A62-4D4E-BC20-1E02CF3C521E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4A62-4D4E-BC20-1E02CF3C5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6547440"/>
        <c:axId val="1346544528"/>
      </c:barChart>
      <c:catAx>
        <c:axId val="134654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6544528"/>
        <c:crosses val="autoZero"/>
        <c:auto val="1"/>
        <c:lblAlgn val="ctr"/>
        <c:lblOffset val="100"/>
        <c:noMultiLvlLbl val="0"/>
      </c:catAx>
      <c:valAx>
        <c:axId val="134654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654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B48FE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5-4BA2-8374-781D6ED0749E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4015-4BA2-8374-781D6ED0749E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4015-4BA2-8374-781D6ED07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6547440"/>
        <c:axId val="1346544528"/>
      </c:barChart>
      <c:catAx>
        <c:axId val="134654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6544528"/>
        <c:crosses val="autoZero"/>
        <c:auto val="1"/>
        <c:lblAlgn val="ctr"/>
        <c:lblOffset val="100"/>
        <c:noMultiLvlLbl val="0"/>
      </c:catAx>
      <c:valAx>
        <c:axId val="134654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654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820637160411326E-2"/>
          <c:y val="5.3038780170700302E-2"/>
          <c:w val="0.89805886581204297"/>
          <c:h val="0.873723330198511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BC00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1-40A2-A167-7E0A1C6A5037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87A1-40A2-A167-7E0A1C6A5037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87A1-40A2-A167-7E0A1C6A5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6547440"/>
        <c:axId val="1346544528"/>
      </c:barChart>
      <c:catAx>
        <c:axId val="134654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6544528"/>
        <c:crosses val="autoZero"/>
        <c:auto val="1"/>
        <c:lblAlgn val="ctr"/>
        <c:lblOffset val="100"/>
        <c:noMultiLvlLbl val="0"/>
      </c:catAx>
      <c:valAx>
        <c:axId val="134654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654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CD-48EA-8FCB-BB05B6D9DE10}"/>
              </c:ext>
            </c:extLst>
          </c:dPt>
          <c:dPt>
            <c:idx val="1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CD-48EA-8FCB-BB05B6D9DE10}"/>
              </c:ext>
            </c:extLst>
          </c:dPt>
          <c:dPt>
            <c:idx val="2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CD-48EA-8FCB-BB05B6D9DE10}"/>
              </c:ext>
            </c:extLst>
          </c:dPt>
          <c:dPt>
            <c:idx val="3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CD-48EA-8FCB-BB05B6D9DE10}"/>
              </c:ext>
            </c:extLst>
          </c:dPt>
          <c:dPt>
            <c:idx val="4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ACD-48EA-8FCB-BB05B6D9DE10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CD-48EA-8FCB-BB05B6D9DE10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4ACD-48EA-8FCB-BB05B6D9DE10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4ACD-48EA-8FCB-BB05B6D9D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BC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44-4555-A775-1C688CCC52E4}"/>
              </c:ext>
            </c:extLst>
          </c:dPt>
          <c:dPt>
            <c:idx val="1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44-4555-A775-1C688CCC52E4}"/>
              </c:ext>
            </c:extLst>
          </c:dPt>
          <c:dPt>
            <c:idx val="2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44-4555-A775-1C688CCC52E4}"/>
              </c:ext>
            </c:extLst>
          </c:dPt>
          <c:dPt>
            <c:idx val="3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044-4555-A775-1C688CCC52E4}"/>
              </c:ext>
            </c:extLst>
          </c:dPt>
          <c:dPt>
            <c:idx val="4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044-4555-A775-1C688CCC52E4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7</c:v>
                </c:pt>
                <c:pt idx="2">
                  <c:v>3.5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044-4555-A775-1C688CCC52E4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D044-4555-A775-1C688CCC52E4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D044-4555-A775-1C688CCC5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 cmpd="sng">
              <a:solidFill>
                <a:srgbClr val="2B48FE"/>
              </a:solidFill>
              <a:round/>
              <a:headEnd w="lg" len="lg"/>
              <a:tailEnd w="lg" len="lg"/>
            </a:ln>
            <a:effectLst/>
          </c:spPr>
          <c:marker>
            <c:symbol val="none"/>
          </c:marker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FE-4FD1-9A03-C9D5C8B5E3C6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FE-4FD1-9A03-C9D5C8B5E3C6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FE-4FD1-9A03-C9D5C8B5E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2052480"/>
        <c:axId val="1352056224"/>
      </c:lineChart>
      <c:catAx>
        <c:axId val="135205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52056224"/>
        <c:crosses val="autoZero"/>
        <c:auto val="1"/>
        <c:lblAlgn val="ctr"/>
        <c:lblOffset val="100"/>
        <c:noMultiLvlLbl val="0"/>
      </c:catAx>
      <c:valAx>
        <c:axId val="135205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5205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 cmpd="sng">
              <a:solidFill>
                <a:srgbClr val="FFBC00"/>
              </a:solidFill>
              <a:round/>
              <a:headEnd w="lg" len="lg"/>
              <a:tailEnd w="lg" len="lg"/>
            </a:ln>
            <a:effectLst/>
          </c:spPr>
          <c:marker>
            <c:symbol val="none"/>
          </c:marker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82-4408-BD53-776A468FB517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82-4408-BD53-776A468FB517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82-4408-BD53-776A468FB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2052480"/>
        <c:axId val="1352056224"/>
      </c:lineChart>
      <c:catAx>
        <c:axId val="135205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52056224"/>
        <c:crosses val="autoZero"/>
        <c:auto val="1"/>
        <c:lblAlgn val="ctr"/>
        <c:lblOffset val="100"/>
        <c:noMultiLvlLbl val="0"/>
      </c:catAx>
      <c:valAx>
        <c:axId val="135205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5205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5E-488C-BF84-5AD091A765F7}"/>
              </c:ext>
            </c:extLst>
          </c:dPt>
          <c:dPt>
            <c:idx val="1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5E-488C-BF84-5AD091A765F7}"/>
              </c:ext>
            </c:extLst>
          </c:dPt>
          <c:dPt>
            <c:idx val="2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5E-488C-BF84-5AD091A765F7}"/>
              </c:ext>
            </c:extLst>
          </c:dPt>
          <c:dPt>
            <c:idx val="3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E5E-488C-BF84-5AD091A765F7}"/>
              </c:ext>
            </c:extLst>
          </c:dPt>
          <c:dPt>
            <c:idx val="4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E5E-488C-BF84-5AD091A765F7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5E-488C-BF84-5AD091A765F7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1E5E-488C-BF84-5AD091A765F7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1E5E-488C-BF84-5AD091A76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BC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54-4727-A237-56541F5C0E74}"/>
              </c:ext>
            </c:extLst>
          </c:dPt>
          <c:dPt>
            <c:idx val="1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54-4727-A237-56541F5C0E74}"/>
              </c:ext>
            </c:extLst>
          </c:dPt>
          <c:dPt>
            <c:idx val="2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454-4727-A237-56541F5C0E74}"/>
              </c:ext>
            </c:extLst>
          </c:dPt>
          <c:dPt>
            <c:idx val="3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454-4727-A237-56541F5C0E74}"/>
              </c:ext>
            </c:extLst>
          </c:dPt>
          <c:dPt>
            <c:idx val="4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454-4727-A237-56541F5C0E74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54-4727-A237-56541F5C0E74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4454-4727-A237-56541F5C0E74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4454-4727-A237-56541F5C0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BC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CD-43AF-B706-A105AAF6CA94}"/>
              </c:ext>
            </c:extLst>
          </c:dPt>
          <c:dPt>
            <c:idx val="1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CD-43AF-B706-A105AAF6CA94}"/>
              </c:ext>
            </c:extLst>
          </c:dPt>
          <c:dPt>
            <c:idx val="2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CD-43AF-B706-A105AAF6CA94}"/>
              </c:ext>
            </c:extLst>
          </c:dPt>
          <c:dPt>
            <c:idx val="3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CD-43AF-B706-A105AAF6CA94}"/>
              </c:ext>
            </c:extLst>
          </c:dPt>
          <c:dPt>
            <c:idx val="4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BCD-43AF-B706-A105AAF6CA94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CD-43AF-B706-A105AAF6CA94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ABCD-43AF-B706-A105AAF6CA94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ABCD-43AF-B706-A105AAF6C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23-4435-83EC-A6B020CC204C}"/>
              </c:ext>
            </c:extLst>
          </c:dPt>
          <c:dPt>
            <c:idx val="1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23-4435-83EC-A6B020CC204C}"/>
              </c:ext>
            </c:extLst>
          </c:dPt>
          <c:dPt>
            <c:idx val="2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23-4435-83EC-A6B020CC204C}"/>
              </c:ext>
            </c:extLst>
          </c:dPt>
          <c:dPt>
            <c:idx val="3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23-4435-83EC-A6B020CC204C}"/>
              </c:ext>
            </c:extLst>
          </c:dPt>
          <c:dPt>
            <c:idx val="4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C23-4435-83EC-A6B020CC204C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23-4435-83EC-A6B020CC204C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DC23-4435-83EC-A6B020CC204C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DC23-4435-83EC-A6B020CC2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82-4D1C-86CA-D6657ED17B82}"/>
              </c:ext>
            </c:extLst>
          </c:dPt>
          <c:dPt>
            <c:idx val="1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82-4D1C-86CA-D6657ED17B82}"/>
              </c:ext>
            </c:extLst>
          </c:dPt>
          <c:dPt>
            <c:idx val="2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82-4D1C-86CA-D6657ED17B82}"/>
              </c:ext>
            </c:extLst>
          </c:dPt>
          <c:dPt>
            <c:idx val="3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82-4D1C-86CA-D6657ED17B82}"/>
              </c:ext>
            </c:extLst>
          </c:dPt>
          <c:dPt>
            <c:idx val="4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82-4D1C-86CA-D6657ED17B82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82-4D1C-86CA-D6657ED17B82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4E82-4D1C-86CA-D6657ED17B82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4E82-4D1C-86CA-D6657ED17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BC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F0-446A-9391-1D1E27E0EAD6}"/>
              </c:ext>
            </c:extLst>
          </c:dPt>
          <c:dPt>
            <c:idx val="1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F0-446A-9391-1D1E27E0EAD6}"/>
              </c:ext>
            </c:extLst>
          </c:dPt>
          <c:dPt>
            <c:idx val="2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F0-446A-9391-1D1E27E0EAD6}"/>
              </c:ext>
            </c:extLst>
          </c:dPt>
          <c:dPt>
            <c:idx val="3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F0-446A-9391-1D1E27E0EAD6}"/>
              </c:ext>
            </c:extLst>
          </c:dPt>
          <c:dPt>
            <c:idx val="4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F0-446A-9391-1D1E27E0EAD6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F0-446A-9391-1D1E27E0EAD6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65F0-446A-9391-1D1E27E0EAD6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65F0-446A-9391-1D1E27E0E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6269347137036E-2"/>
          <c:y val="4.1171510729201388E-2"/>
          <c:w val="0.73504568574280671"/>
          <c:h val="0.857421614247405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B48FE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85-4254-B61D-A9A3AC4A733A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8885-4254-B61D-A9A3AC4A733A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8885-4254-B61D-A9A3AC4A7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6547440"/>
        <c:axId val="1346544528"/>
      </c:barChart>
      <c:catAx>
        <c:axId val="134654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6544528"/>
        <c:crosses val="autoZero"/>
        <c:auto val="1"/>
        <c:lblAlgn val="ctr"/>
        <c:lblOffset val="100"/>
        <c:noMultiLvlLbl val="0"/>
      </c:catAx>
      <c:valAx>
        <c:axId val="134654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654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51412664669323E-2"/>
          <c:y val="5.3038780170700302E-2"/>
          <c:w val="0.77623569546783022"/>
          <c:h val="0.873723330198511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BC00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3-4911-AF51-C798A373B5D1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9A13-4911-AF51-C798A373B5D1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9A13-4911-AF51-C798A373B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6547440"/>
        <c:axId val="1346544528"/>
      </c:barChart>
      <c:catAx>
        <c:axId val="134654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6544528"/>
        <c:crosses val="autoZero"/>
        <c:auto val="1"/>
        <c:lblAlgn val="ctr"/>
        <c:lblOffset val="100"/>
        <c:noMultiLvlLbl val="0"/>
      </c:catAx>
      <c:valAx>
        <c:axId val="134654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654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C3-4EF3-8DB5-889B1A68ED35}"/>
              </c:ext>
            </c:extLst>
          </c:dPt>
          <c:dPt>
            <c:idx val="1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C3-4EF3-8DB5-889B1A68ED35}"/>
              </c:ext>
            </c:extLst>
          </c:dPt>
          <c:dPt>
            <c:idx val="2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C3-4EF3-8DB5-889B1A68ED35}"/>
              </c:ext>
            </c:extLst>
          </c:dPt>
          <c:dPt>
            <c:idx val="3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C3-4EF3-8DB5-889B1A68ED35}"/>
              </c:ext>
            </c:extLst>
          </c:dPt>
          <c:dPt>
            <c:idx val="4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2C3-4EF3-8DB5-889B1A68ED35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C3-4EF3-8DB5-889B1A68ED35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72C3-4EF3-8DB5-889B1A68ED35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72C3-4EF3-8DB5-889B1A68E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21-47A4-A1CD-DB52D9E3450D}"/>
              </c:ext>
            </c:extLst>
          </c:dPt>
          <c:dPt>
            <c:idx val="1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21-47A4-A1CD-DB52D9E3450D}"/>
              </c:ext>
            </c:extLst>
          </c:dPt>
          <c:dPt>
            <c:idx val="2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21-47A4-A1CD-DB52D9E3450D}"/>
              </c:ext>
            </c:extLst>
          </c:dPt>
          <c:dPt>
            <c:idx val="3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21-47A4-A1CD-DB52D9E3450D}"/>
              </c:ext>
            </c:extLst>
          </c:dPt>
          <c:dPt>
            <c:idx val="4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B21-47A4-A1CD-DB52D9E3450D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21-47A4-A1CD-DB52D9E3450D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1B21-47A4-A1CD-DB52D9E3450D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1B21-47A4-A1CD-DB52D9E34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BC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5D-4D8A-B56F-5ABB430AFBDC}"/>
              </c:ext>
            </c:extLst>
          </c:dPt>
          <c:dPt>
            <c:idx val="1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5D-4D8A-B56F-5ABB430AFBDC}"/>
              </c:ext>
            </c:extLst>
          </c:dPt>
          <c:dPt>
            <c:idx val="2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5D-4D8A-B56F-5ABB430AFBDC}"/>
              </c:ext>
            </c:extLst>
          </c:dPt>
          <c:dPt>
            <c:idx val="3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5D-4D8A-B56F-5ABB430AFBDC}"/>
              </c:ext>
            </c:extLst>
          </c:dPt>
          <c:dPt>
            <c:idx val="4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05D-4D8A-B56F-5ABB430AFBDC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05D-4D8A-B56F-5ABB430AFBDC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B05D-4D8A-B56F-5ABB430AFBDC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B05D-4D8A-B56F-5ABB430AF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BC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87-4C93-BD53-439C4E9C3395}"/>
              </c:ext>
            </c:extLst>
          </c:dPt>
          <c:dPt>
            <c:idx val="1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87-4C93-BD53-439C4E9C3395}"/>
              </c:ext>
            </c:extLst>
          </c:dPt>
          <c:dPt>
            <c:idx val="2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087-4C93-BD53-439C4E9C3395}"/>
              </c:ext>
            </c:extLst>
          </c:dPt>
          <c:dPt>
            <c:idx val="3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087-4C93-BD53-439C4E9C3395}"/>
              </c:ext>
            </c:extLst>
          </c:dPt>
          <c:dPt>
            <c:idx val="4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087-4C93-BD53-439C4E9C3395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87-4C93-BD53-439C4E9C3395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8087-4C93-BD53-439C4E9C3395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8087-4C93-BD53-439C4E9C3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B48FE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02-4697-95C8-7F8BED6A12F0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3502-4697-95C8-7F8BED6A12F0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3502-4697-95C8-7F8BED6A1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6547440"/>
        <c:axId val="1346544528"/>
      </c:barChart>
      <c:catAx>
        <c:axId val="134654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6544528"/>
        <c:crosses val="autoZero"/>
        <c:auto val="1"/>
        <c:lblAlgn val="ctr"/>
        <c:lblOffset val="100"/>
        <c:noMultiLvlLbl val="0"/>
      </c:catAx>
      <c:valAx>
        <c:axId val="134654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654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BC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9C-428C-A70E-40E64A39A6CD}"/>
              </c:ext>
            </c:extLst>
          </c:dPt>
          <c:dPt>
            <c:idx val="1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9C-428C-A70E-40E64A39A6CD}"/>
              </c:ext>
            </c:extLst>
          </c:dPt>
          <c:dPt>
            <c:idx val="2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9C-428C-A70E-40E64A39A6CD}"/>
              </c:ext>
            </c:extLst>
          </c:dPt>
          <c:dPt>
            <c:idx val="3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09C-428C-A70E-40E64A39A6CD}"/>
              </c:ext>
            </c:extLst>
          </c:dPt>
          <c:dPt>
            <c:idx val="4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09C-428C-A70E-40E64A39A6CD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9C-428C-A70E-40E64A39A6CD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A09C-428C-A70E-40E64A39A6CD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A09C-428C-A70E-40E64A39A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B48FE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9-4685-A861-04370B3EBAA5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CBD9-4685-A861-04370B3EBAA5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CBD9-4685-A861-04370B3EB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6547440"/>
        <c:axId val="1346544528"/>
      </c:barChart>
      <c:catAx>
        <c:axId val="134654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6544528"/>
        <c:crosses val="autoZero"/>
        <c:auto val="1"/>
        <c:lblAlgn val="ctr"/>
        <c:lblOffset val="100"/>
        <c:noMultiLvlLbl val="0"/>
      </c:catAx>
      <c:valAx>
        <c:axId val="134654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654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51412664669323E-2"/>
          <c:y val="5.3038780170700302E-2"/>
          <c:w val="0.77623569546783022"/>
          <c:h val="0.873723330198511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BC00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1-4288-BD27-679690EECEEB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4131-4288-BD27-679690EECEEB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4131-4288-BD27-679690EEC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6547440"/>
        <c:axId val="1346544528"/>
      </c:barChart>
      <c:catAx>
        <c:axId val="134654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6544528"/>
        <c:crosses val="autoZero"/>
        <c:auto val="1"/>
        <c:lblAlgn val="ctr"/>
        <c:lblOffset val="100"/>
        <c:noMultiLvlLbl val="0"/>
      </c:catAx>
      <c:valAx>
        <c:axId val="134654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654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Кількість договорів про співпрацю</c:v>
                </c:pt>
              </c:strCache>
            </c:strRef>
          </c:tx>
          <c:spPr>
            <a:ln w="28575" cap="rnd">
              <a:solidFill>
                <a:srgbClr val="FFBC00"/>
              </a:solidFill>
              <a:round/>
            </a:ln>
            <a:effectLst/>
          </c:spPr>
          <c:marker>
            <c:symbol val="none"/>
          </c:marker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3F-4608-80C9-F483B772D885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Кількість реаліхованих проєктів</c:v>
                </c:pt>
              </c:strCache>
            </c:strRef>
          </c:tx>
          <c:spPr>
            <a:ln w="28575" cap="rnd">
              <a:solidFill>
                <a:srgbClr val="2B48FE"/>
              </a:solidFill>
              <a:round/>
            </a:ln>
            <a:effectLst/>
          </c:spPr>
          <c:marker>
            <c:symbol val="none"/>
          </c:marker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3F-4608-80C9-F483B772D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6454192"/>
        <c:axId val="1646452528"/>
      </c:lineChart>
      <c:catAx>
        <c:axId val="164645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46452528"/>
        <c:crosses val="autoZero"/>
        <c:auto val="1"/>
        <c:lblAlgn val="ctr"/>
        <c:lblOffset val="100"/>
        <c:noMultiLvlLbl val="0"/>
      </c:catAx>
      <c:valAx>
        <c:axId val="164645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4645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773646653543308"/>
          <c:y val="4.6505659448818903E-2"/>
          <c:w val="0.51494373359580048"/>
          <c:h val="3.0056840551181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E8-4770-B3A9-A768F6687929}"/>
              </c:ext>
            </c:extLst>
          </c:dPt>
          <c:dPt>
            <c:idx val="1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E8-4770-B3A9-A768F6687929}"/>
              </c:ext>
            </c:extLst>
          </c:dPt>
          <c:dPt>
            <c:idx val="2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2E8-4770-B3A9-A768F6687929}"/>
              </c:ext>
            </c:extLst>
          </c:dPt>
          <c:dPt>
            <c:idx val="3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2E8-4770-B3A9-A768F6687929}"/>
              </c:ext>
            </c:extLst>
          </c:dPt>
          <c:dPt>
            <c:idx val="4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2E8-4770-B3A9-A768F6687929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E8-4770-B3A9-A768F6687929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C2E8-4770-B3A9-A768F6687929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C2E8-4770-B3A9-A768F6687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BC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20-4ABF-9D9C-563744DCDBA4}"/>
              </c:ext>
            </c:extLst>
          </c:dPt>
          <c:dPt>
            <c:idx val="1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20-4ABF-9D9C-563744DCDBA4}"/>
              </c:ext>
            </c:extLst>
          </c:dPt>
          <c:dPt>
            <c:idx val="2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20-4ABF-9D9C-563744DCDBA4}"/>
              </c:ext>
            </c:extLst>
          </c:dPt>
          <c:dPt>
            <c:idx val="3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20-4ABF-9D9C-563744DCDBA4}"/>
              </c:ext>
            </c:extLst>
          </c:dPt>
          <c:dPt>
            <c:idx val="4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20-4ABF-9D9C-563744DCDBA4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E20-4ABF-9D9C-563744DCDBA4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CE20-4ABF-9D9C-563744DCDBA4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CE20-4ABF-9D9C-563744DCD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B9-43D4-93A5-30B17AE913E3}"/>
              </c:ext>
            </c:extLst>
          </c:dPt>
          <c:dPt>
            <c:idx val="1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B9-43D4-93A5-30B17AE913E3}"/>
              </c:ext>
            </c:extLst>
          </c:dPt>
          <c:dPt>
            <c:idx val="2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0B9-43D4-93A5-30B17AE913E3}"/>
              </c:ext>
            </c:extLst>
          </c:dPt>
          <c:dPt>
            <c:idx val="3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0B9-43D4-93A5-30B17AE913E3}"/>
              </c:ext>
            </c:extLst>
          </c:dPt>
          <c:dPt>
            <c:idx val="4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0B9-43D4-93A5-30B17AE913E3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B9-43D4-93A5-30B17AE913E3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20B9-43D4-93A5-30B17AE913E3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20B9-43D4-93A5-30B17AE91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EF-4BDA-B3F6-46D34BB15F4D}"/>
              </c:ext>
            </c:extLst>
          </c:dPt>
          <c:dPt>
            <c:idx val="1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EF-4BDA-B3F6-46D34BB15F4D}"/>
              </c:ext>
            </c:extLst>
          </c:dPt>
          <c:dPt>
            <c:idx val="2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EF-4BDA-B3F6-46D34BB15F4D}"/>
              </c:ext>
            </c:extLst>
          </c:dPt>
          <c:dPt>
            <c:idx val="3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0EF-4BDA-B3F6-46D34BB15F4D}"/>
              </c:ext>
            </c:extLst>
          </c:dPt>
          <c:dPt>
            <c:idx val="4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0EF-4BDA-B3F6-46D34BB15F4D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EF-4BDA-B3F6-46D34BB15F4D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50EF-4BDA-B3F6-46D34BB15F4D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50EF-4BDA-B3F6-46D34BB15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BC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8D-4AE2-9FE5-C53CB21E8E03}"/>
              </c:ext>
            </c:extLst>
          </c:dPt>
          <c:dPt>
            <c:idx val="1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8D-4AE2-9FE5-C53CB21E8E03}"/>
              </c:ext>
            </c:extLst>
          </c:dPt>
          <c:dPt>
            <c:idx val="2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8D-4AE2-9FE5-C53CB21E8E03}"/>
              </c:ext>
            </c:extLst>
          </c:dPt>
          <c:dPt>
            <c:idx val="3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8D-4AE2-9FE5-C53CB21E8E03}"/>
              </c:ext>
            </c:extLst>
          </c:dPt>
          <c:dPt>
            <c:idx val="4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78D-4AE2-9FE5-C53CB21E8E03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78D-4AE2-9FE5-C53CB21E8E03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978D-4AE2-9FE5-C53CB21E8E03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978D-4AE2-9FE5-C53CB21E8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A6-4EE0-B9F5-0A761428A4B0}"/>
              </c:ext>
            </c:extLst>
          </c:dPt>
          <c:dPt>
            <c:idx val="1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A6-4EE0-B9F5-0A761428A4B0}"/>
              </c:ext>
            </c:extLst>
          </c:dPt>
          <c:dPt>
            <c:idx val="2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A6-4EE0-B9F5-0A761428A4B0}"/>
              </c:ext>
            </c:extLst>
          </c:dPt>
          <c:dPt>
            <c:idx val="3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A6-4EE0-B9F5-0A761428A4B0}"/>
              </c:ext>
            </c:extLst>
          </c:dPt>
          <c:dPt>
            <c:idx val="4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9A6-4EE0-B9F5-0A761428A4B0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A6-4EE0-B9F5-0A761428A4B0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A9A6-4EE0-B9F5-0A761428A4B0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A9A6-4EE0-B9F5-0A761428A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BC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10-4892-BB57-63B4A3481F3A}"/>
              </c:ext>
            </c:extLst>
          </c:dPt>
          <c:dPt>
            <c:idx val="1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10-4892-BB57-63B4A3481F3A}"/>
              </c:ext>
            </c:extLst>
          </c:dPt>
          <c:dPt>
            <c:idx val="2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10-4892-BB57-63B4A3481F3A}"/>
              </c:ext>
            </c:extLst>
          </c:dPt>
          <c:dPt>
            <c:idx val="3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910-4892-BB57-63B4A3481F3A}"/>
              </c:ext>
            </c:extLst>
          </c:dPt>
          <c:dPt>
            <c:idx val="4"/>
            <c:invertIfNegative val="0"/>
            <c:bubble3D val="0"/>
            <c:spPr>
              <a:solidFill>
                <a:srgbClr val="FFB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910-4892-BB57-63B4A3481F3A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7</c:v>
                </c:pt>
                <c:pt idx="2">
                  <c:v>3.5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910-4892-BB57-63B4A3481F3A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6910-4892-BB57-63B4A3481F3A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6910-4892-BB57-63B4A3481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78-40B4-A5CE-4607BCA6616C}"/>
              </c:ext>
            </c:extLst>
          </c:dPt>
          <c:dPt>
            <c:idx val="1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78-40B4-A5CE-4607BCA6616C}"/>
              </c:ext>
            </c:extLst>
          </c:dPt>
          <c:dPt>
            <c:idx val="2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78-40B4-A5CE-4607BCA6616C}"/>
              </c:ext>
            </c:extLst>
          </c:dPt>
          <c:dPt>
            <c:idx val="3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78-40B4-A5CE-4607BCA6616C}"/>
              </c:ext>
            </c:extLst>
          </c:dPt>
          <c:dPt>
            <c:idx val="4"/>
            <c:invertIfNegative val="0"/>
            <c:bubble3D val="0"/>
            <c:spPr>
              <a:solidFill>
                <a:srgbClr val="2B4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78-40B4-A5CE-4607BCA6616C}"/>
              </c:ext>
            </c:extLst>
          </c:dPt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678-40B4-A5CE-4607BCA6616C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C678-40B4-A5CE-4607BCA6616C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Аркуш1!$A$2:$A$6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C678-40B4-A5CE-4607BCA66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8526240"/>
        <c:axId val="1348526656"/>
      </c:barChart>
      <c:catAx>
        <c:axId val="1348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656"/>
        <c:crosses val="autoZero"/>
        <c:auto val="1"/>
        <c:lblAlgn val="ctr"/>
        <c:lblOffset val="100"/>
        <c:noMultiLvlLbl val="0"/>
      </c:catAx>
      <c:valAx>
        <c:axId val="13485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85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14fa4c457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2d14fa4c457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d14fa4c457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2d14fa4c457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d14fa4c457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2d14fa4c457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d14fa4c457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2d14fa4c457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d14fa4c457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2d14fa4c457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d14fa4c457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2d14fa4c457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d192dfa58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2d192dfa58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d192dfa58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2d192dfa58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d14fa4c457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2d14fa4c457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14fa4c45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d14fa4c45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d14fa4c45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d14fa4c45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d14fa4c45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d14fa4c45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d14fa4c45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2d14fa4c45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d14fa4c457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2d14fa4c457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d14fa4c457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2d14fa4c457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d14fa4c457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2d14fa4c457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image" Target="../media/image4.png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3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4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10" Type="http://schemas.openxmlformats.org/officeDocument/2006/relationships/chart" Target="../charts/chart6.xml"/><Relationship Id="rId4" Type="http://schemas.openxmlformats.org/officeDocument/2006/relationships/image" Target="../media/image5.png"/><Relationship Id="rId9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4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4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image" Target="../media/image4.png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image" Target="../media/image5.png"/><Relationship Id="rId9" Type="http://schemas.openxmlformats.org/officeDocument/2006/relationships/chart" Target="../charts/char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11932323" y="4564772"/>
            <a:ext cx="6355677" cy="5722228"/>
            <a:chOff x="0" y="-66675"/>
            <a:chExt cx="1673923" cy="1507089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1673923" cy="1440414"/>
            </a:xfrm>
            <a:custGeom>
              <a:avLst/>
              <a:gdLst/>
              <a:ahLst/>
              <a:cxnLst/>
              <a:rect l="l" t="t" r="r" b="b"/>
              <a:pathLst>
                <a:path w="1673923" h="1440414" extrusionOk="0">
                  <a:moveTo>
                    <a:pt x="0" y="0"/>
                  </a:moveTo>
                  <a:lnTo>
                    <a:pt x="1673923" y="0"/>
                  </a:lnTo>
                  <a:lnTo>
                    <a:pt x="1673923" y="1440414"/>
                  </a:lnTo>
                  <a:lnTo>
                    <a:pt x="0" y="1440414"/>
                  </a:lnTo>
                  <a:close/>
                </a:path>
              </a:pathLst>
            </a:custGeom>
            <a:solidFill>
              <a:srgbClr val="2B48FE"/>
            </a:solidFill>
            <a:ln>
              <a:noFill/>
            </a:ln>
          </p:spPr>
        </p:sp>
        <p:sp>
          <p:nvSpPr>
            <p:cNvPr id="86" name="Google Shape;86;p1"/>
            <p:cNvSpPr txBox="1"/>
            <p:nvPr/>
          </p:nvSpPr>
          <p:spPr>
            <a:xfrm>
              <a:off x="0" y="-66675"/>
              <a:ext cx="1673923" cy="150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l="32980" r="32980"/>
          <a:stretch/>
        </p:blipFill>
        <p:spPr>
          <a:xfrm flipH="1">
            <a:off x="9511154" y="1088194"/>
            <a:ext cx="6952904" cy="79600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"/>
          <p:cNvCxnSpPr/>
          <p:nvPr/>
        </p:nvCxnSpPr>
        <p:spPr>
          <a:xfrm>
            <a:off x="1238718" y="9048282"/>
            <a:ext cx="4328700" cy="0"/>
          </a:xfrm>
          <a:prstGeom prst="straightConnector1">
            <a:avLst/>
          </a:prstGeom>
          <a:noFill/>
          <a:ln w="19050" cap="flat" cmpd="sng">
            <a:solidFill>
              <a:srgbClr val="2B48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" name="Google Shape;89;p1"/>
          <p:cNvSpPr/>
          <p:nvPr/>
        </p:nvSpPr>
        <p:spPr>
          <a:xfrm>
            <a:off x="497090" y="782716"/>
            <a:ext cx="3539870" cy="744310"/>
          </a:xfrm>
          <a:custGeom>
            <a:avLst/>
            <a:gdLst/>
            <a:ahLst/>
            <a:cxnLst/>
            <a:rect l="l" t="t" r="r" b="b"/>
            <a:pathLst>
              <a:path w="3539870" h="744310" extrusionOk="0">
                <a:moveTo>
                  <a:pt x="0" y="0"/>
                </a:moveTo>
                <a:lnTo>
                  <a:pt x="3539870" y="0"/>
                </a:lnTo>
                <a:lnTo>
                  <a:pt x="3539870" y="744311"/>
                </a:lnTo>
                <a:lnTo>
                  <a:pt x="0" y="7443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0" name="Google Shape;90;p1"/>
          <p:cNvSpPr txBox="1"/>
          <p:nvPr/>
        </p:nvSpPr>
        <p:spPr>
          <a:xfrm>
            <a:off x="1238718" y="3073449"/>
            <a:ext cx="8272436" cy="207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72" b="1" i="0" u="none" strike="noStrike" cap="none">
                <a:solidFill>
                  <a:srgbClr val="201676"/>
                </a:solidFill>
                <a:latin typeface="Montserrat"/>
                <a:ea typeface="Montserrat"/>
                <a:cs typeface="Montserrat"/>
                <a:sym typeface="Montserrat"/>
              </a:rPr>
              <a:t>НАЗВА ЗАКЛАДУ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1238718" y="5691656"/>
            <a:ext cx="7507055" cy="14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0" b="1" i="0" u="none" strike="noStrike" cap="none">
                <a:solidFill>
                  <a:srgbClr val="201676"/>
                </a:solidFill>
                <a:latin typeface="Montserrat"/>
                <a:ea typeface="Montserrat"/>
                <a:cs typeface="Montserrat"/>
                <a:sym typeface="Montserrat"/>
              </a:rPr>
              <a:t>Показники наукової, науково-технічної та інноваційної діяльності</a:t>
            </a:r>
            <a:endParaRPr/>
          </a:p>
          <a:p>
            <a:pPr marL="0" marR="0" lvl="0" indent="0" algn="l" rtl="0">
              <a:lnSpc>
                <a:spcPct val="159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0" b="1" i="0" u="none" strike="noStrike" cap="none">
                <a:solidFill>
                  <a:srgbClr val="201676"/>
                </a:solidFill>
                <a:latin typeface="Montserrat"/>
                <a:ea typeface="Montserrat"/>
                <a:cs typeface="Montserrat"/>
                <a:sym typeface="Montserrat"/>
              </a:rPr>
              <a:t>за 2019-2023 роки</a:t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14072817" y="6035186"/>
            <a:ext cx="4215183" cy="3774857"/>
          </a:xfrm>
          <a:custGeom>
            <a:avLst/>
            <a:gdLst/>
            <a:ahLst/>
            <a:cxnLst/>
            <a:rect l="l" t="t" r="r" b="b"/>
            <a:pathLst>
              <a:path w="4215183" h="3774857" extrusionOk="0">
                <a:moveTo>
                  <a:pt x="0" y="0"/>
                </a:moveTo>
                <a:lnTo>
                  <a:pt x="4215183" y="0"/>
                </a:lnTo>
                <a:lnTo>
                  <a:pt x="4215183" y="3774857"/>
                </a:lnTo>
                <a:lnTo>
                  <a:pt x="0" y="37748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3" name="Google Shape;93;p1"/>
          <p:cNvSpPr txBox="1"/>
          <p:nvPr/>
        </p:nvSpPr>
        <p:spPr>
          <a:xfrm>
            <a:off x="4675453" y="1001135"/>
            <a:ext cx="62124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0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емблема закладу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0413348" y="4477447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Montserrat" panose="020B0604020202020204" charset="-52"/>
              </a:rPr>
              <a:t>Ілюстративне</a:t>
            </a:r>
            <a:r>
              <a:rPr lang="ru-RU" dirty="0">
                <a:latin typeface="Montserrat" panose="020B0604020202020204" charset="-52"/>
              </a:rPr>
              <a:t> фото закладу </a:t>
            </a:r>
            <a:endParaRPr lang="ru-RU" dirty="0"/>
          </a:p>
          <a:p>
            <a:r>
              <a:rPr lang="ru-RU" dirty="0">
                <a:latin typeface="Montserrat" panose="020B0604020202020204" charset="-52"/>
              </a:rPr>
              <a:t>(за </a:t>
            </a:r>
            <a:r>
              <a:rPr lang="ru-RU" dirty="0" err="1">
                <a:latin typeface="Montserrat" panose="020B0604020202020204" charset="-52"/>
              </a:rPr>
              <a:t>бажанням</a:t>
            </a:r>
            <a:r>
              <a:rPr lang="ru-RU" dirty="0">
                <a:latin typeface="Montserrat" panose="020B0604020202020204" charset="-52"/>
              </a:rPr>
              <a:t> </a:t>
            </a:r>
            <a:r>
              <a:rPr lang="ru-RU" dirty="0" err="1">
                <a:latin typeface="Montserrat" panose="020B0604020202020204" charset="-52"/>
              </a:rPr>
              <a:t>можна</a:t>
            </a:r>
            <a:r>
              <a:rPr lang="ru-RU" dirty="0">
                <a:latin typeface="Montserrat" panose="020B0604020202020204" charset="-52"/>
              </a:rPr>
              <a:t> </a:t>
            </a:r>
            <a:r>
              <a:rPr lang="ru-RU" dirty="0" err="1">
                <a:latin typeface="Montserrat" panose="020B0604020202020204" charset="-52"/>
              </a:rPr>
              <a:t>прибрати</a:t>
            </a:r>
            <a:r>
              <a:rPr lang="ru-RU" dirty="0">
                <a:latin typeface="Montserrat" panose="020B0604020202020204" charset="-52"/>
              </a:rPr>
              <a:t>)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d14fa4c457_0_240"/>
          <p:cNvSpPr/>
          <p:nvPr/>
        </p:nvSpPr>
        <p:spPr>
          <a:xfrm>
            <a:off x="8650275" y="1238713"/>
            <a:ext cx="9637738" cy="8391213"/>
          </a:xfrm>
          <a:custGeom>
            <a:avLst/>
            <a:gdLst/>
            <a:ahLst/>
            <a:cxnLst/>
            <a:rect l="l" t="t" r="r" b="b"/>
            <a:pathLst>
              <a:path w="5636104" h="5047346" extrusionOk="0">
                <a:moveTo>
                  <a:pt x="0" y="0"/>
                </a:moveTo>
                <a:lnTo>
                  <a:pt x="5636105" y="0"/>
                </a:lnTo>
                <a:lnTo>
                  <a:pt x="5636105" y="5047346"/>
                </a:lnTo>
                <a:lnTo>
                  <a:pt x="0" y="504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4" name="Google Shape;254;g2d14fa4c457_0_240"/>
          <p:cNvSpPr txBox="1"/>
          <p:nvPr/>
        </p:nvSpPr>
        <p:spPr>
          <a:xfrm>
            <a:off x="1264982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1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255" name="Google Shape;255;g2d14fa4c457_0_240"/>
          <p:cNvSpPr txBox="1"/>
          <p:nvPr/>
        </p:nvSpPr>
        <p:spPr>
          <a:xfrm>
            <a:off x="5419990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2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256" name="Google Shape;256;g2d14fa4c457_0_240"/>
          <p:cNvSpPr txBox="1"/>
          <p:nvPr/>
        </p:nvSpPr>
        <p:spPr>
          <a:xfrm>
            <a:off x="9574998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3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257" name="Google Shape;257;g2d14fa4c457_0_240"/>
          <p:cNvSpPr txBox="1"/>
          <p:nvPr/>
        </p:nvSpPr>
        <p:spPr>
          <a:xfrm>
            <a:off x="13730005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4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258" name="Google Shape;258;g2d14fa4c457_0_240"/>
          <p:cNvSpPr/>
          <p:nvPr/>
        </p:nvSpPr>
        <p:spPr>
          <a:xfrm rot="-5400000" flipH="1">
            <a:off x="0" y="0"/>
            <a:ext cx="1238718" cy="1238718"/>
          </a:xfrm>
          <a:custGeom>
            <a:avLst/>
            <a:gdLst/>
            <a:ahLst/>
            <a:cxnLst/>
            <a:rect l="l" t="t" r="r" b="b"/>
            <a:pathLst>
              <a:path w="1238718" h="1238718" extrusionOk="0">
                <a:moveTo>
                  <a:pt x="1238718" y="0"/>
                </a:moveTo>
                <a:lnTo>
                  <a:pt x="0" y="0"/>
                </a:lnTo>
                <a:lnTo>
                  <a:pt x="0" y="1238718"/>
                </a:lnTo>
                <a:lnTo>
                  <a:pt x="1238718" y="1238718"/>
                </a:lnTo>
                <a:lnTo>
                  <a:pt x="12387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9" name="Google Shape;259;g2d14fa4c457_0_240"/>
          <p:cNvSpPr/>
          <p:nvPr/>
        </p:nvSpPr>
        <p:spPr>
          <a:xfrm rot="5400000" flipH="1">
            <a:off x="16884502" y="8883502"/>
            <a:ext cx="1403498" cy="1403498"/>
          </a:xfrm>
          <a:custGeom>
            <a:avLst/>
            <a:gdLst/>
            <a:ahLst/>
            <a:cxnLst/>
            <a:rect l="l" t="t" r="r" b="b"/>
            <a:pathLst>
              <a:path w="1403498" h="1403498" extrusionOk="0">
                <a:moveTo>
                  <a:pt x="0" y="1403498"/>
                </a:moveTo>
                <a:lnTo>
                  <a:pt x="1403498" y="1403498"/>
                </a:lnTo>
                <a:lnTo>
                  <a:pt x="1403498" y="0"/>
                </a:lnTo>
                <a:lnTo>
                  <a:pt x="0" y="0"/>
                </a:lnTo>
                <a:lnTo>
                  <a:pt x="0" y="14034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0" name="Google Shape;260;g2d14fa4c457_0_240"/>
          <p:cNvSpPr txBox="1"/>
          <p:nvPr/>
        </p:nvSpPr>
        <p:spPr>
          <a:xfrm>
            <a:off x="1736700" y="483000"/>
            <a:ext cx="14814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Наукові публікації</a:t>
            </a:r>
            <a:endParaRPr sz="4000" b="1">
              <a:solidFill>
                <a:srgbClr val="2B48FE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61" name="Google Shape;261;g2d14fa4c457_0_240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905125" y="2423468"/>
            <a:ext cx="3791700" cy="434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2d14fa4c457_0_240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5060150" y="2499218"/>
            <a:ext cx="3791700" cy="434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2d14fa4c457_0_240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9215175" y="2499218"/>
            <a:ext cx="3791700" cy="434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d14fa4c457_0_240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13370200" y="2499218"/>
            <a:ext cx="3791700" cy="434095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2d14fa4c457_0_240"/>
          <p:cNvSpPr txBox="1"/>
          <p:nvPr/>
        </p:nvSpPr>
        <p:spPr>
          <a:xfrm>
            <a:off x="8004803" y="9431510"/>
            <a:ext cx="62124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0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фото журналів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d14fa4c457_0_267"/>
          <p:cNvSpPr/>
          <p:nvPr/>
        </p:nvSpPr>
        <p:spPr>
          <a:xfrm rot="-5400000" flipH="1">
            <a:off x="0" y="0"/>
            <a:ext cx="1238718" cy="1238718"/>
          </a:xfrm>
          <a:custGeom>
            <a:avLst/>
            <a:gdLst/>
            <a:ahLst/>
            <a:cxnLst/>
            <a:rect l="l" t="t" r="r" b="b"/>
            <a:pathLst>
              <a:path w="1238718" h="1238718" extrusionOk="0">
                <a:moveTo>
                  <a:pt x="1238718" y="0"/>
                </a:moveTo>
                <a:lnTo>
                  <a:pt x="0" y="0"/>
                </a:lnTo>
                <a:lnTo>
                  <a:pt x="0" y="1238718"/>
                </a:lnTo>
                <a:lnTo>
                  <a:pt x="1238718" y="1238718"/>
                </a:lnTo>
                <a:lnTo>
                  <a:pt x="12387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1" name="Google Shape;271;g2d14fa4c457_0_267"/>
          <p:cNvSpPr/>
          <p:nvPr/>
        </p:nvSpPr>
        <p:spPr>
          <a:xfrm rot="5400000" flipH="1">
            <a:off x="16884502" y="8883502"/>
            <a:ext cx="1403498" cy="1403498"/>
          </a:xfrm>
          <a:custGeom>
            <a:avLst/>
            <a:gdLst/>
            <a:ahLst/>
            <a:cxnLst/>
            <a:rect l="l" t="t" r="r" b="b"/>
            <a:pathLst>
              <a:path w="1403498" h="1403498" extrusionOk="0">
                <a:moveTo>
                  <a:pt x="0" y="1403498"/>
                </a:moveTo>
                <a:lnTo>
                  <a:pt x="1403498" y="1403498"/>
                </a:lnTo>
                <a:lnTo>
                  <a:pt x="1403498" y="0"/>
                </a:lnTo>
                <a:lnTo>
                  <a:pt x="0" y="0"/>
                </a:lnTo>
                <a:lnTo>
                  <a:pt x="0" y="14034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3" name="Google Shape;273;g2d14fa4c457_0_267"/>
          <p:cNvSpPr/>
          <p:nvPr/>
        </p:nvSpPr>
        <p:spPr>
          <a:xfrm>
            <a:off x="15518575" y="8911900"/>
            <a:ext cx="1995854" cy="1281541"/>
          </a:xfrm>
          <a:custGeom>
            <a:avLst/>
            <a:gdLst/>
            <a:ahLst/>
            <a:cxnLst/>
            <a:rect l="l" t="t" r="r" b="b"/>
            <a:pathLst>
              <a:path w="5357997" h="3769237" extrusionOk="0">
                <a:moveTo>
                  <a:pt x="0" y="0"/>
                </a:moveTo>
                <a:lnTo>
                  <a:pt x="5357997" y="0"/>
                </a:lnTo>
                <a:lnTo>
                  <a:pt x="5357997" y="3769237"/>
                </a:lnTo>
                <a:lnTo>
                  <a:pt x="0" y="376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74" name="Google Shape;274;g2d14fa4c457_0_267"/>
          <p:cNvGrpSpPr/>
          <p:nvPr/>
        </p:nvGrpSpPr>
        <p:grpSpPr>
          <a:xfrm>
            <a:off x="2198070" y="5135777"/>
            <a:ext cx="5954733" cy="492804"/>
            <a:chOff x="1238718" y="3968002"/>
            <a:chExt cx="6462000" cy="527119"/>
          </a:xfrm>
        </p:grpSpPr>
        <p:sp>
          <p:nvSpPr>
            <p:cNvPr id="275" name="Google Shape;275;g2d14fa4c457_0_267"/>
            <p:cNvSpPr txBox="1"/>
            <p:nvPr/>
          </p:nvSpPr>
          <p:spPr>
            <a:xfrm>
              <a:off x="1481118" y="4313921"/>
              <a:ext cx="5977200" cy="1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276" name="Google Shape;276;g2d14fa4c457_0_267"/>
            <p:cNvSpPr txBox="1"/>
            <p:nvPr/>
          </p:nvSpPr>
          <p:spPr>
            <a:xfrm>
              <a:off x="1238718" y="3968002"/>
              <a:ext cx="6462000" cy="42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Патентів України на винахід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grpSp>
        <p:nvGrpSpPr>
          <p:cNvPr id="277" name="Google Shape;277;g2d14fa4c457_0_267"/>
          <p:cNvGrpSpPr/>
          <p:nvPr/>
        </p:nvGrpSpPr>
        <p:grpSpPr>
          <a:xfrm>
            <a:off x="1921334" y="9224681"/>
            <a:ext cx="6508186" cy="492805"/>
            <a:chOff x="1238713" y="3968000"/>
            <a:chExt cx="7062600" cy="527121"/>
          </a:xfrm>
        </p:grpSpPr>
        <p:sp>
          <p:nvSpPr>
            <p:cNvPr id="278" name="Google Shape;278;g2d14fa4c457_0_267"/>
            <p:cNvSpPr txBox="1"/>
            <p:nvPr/>
          </p:nvSpPr>
          <p:spPr>
            <a:xfrm>
              <a:off x="1481118" y="4313921"/>
              <a:ext cx="5977200" cy="1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279" name="Google Shape;279;g2d14fa4c457_0_267"/>
            <p:cNvSpPr txBox="1"/>
            <p:nvPr/>
          </p:nvSpPr>
          <p:spPr>
            <a:xfrm>
              <a:off x="1238713" y="3968000"/>
              <a:ext cx="7062600" cy="42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Патентів інших країн,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grpSp>
        <p:nvGrpSpPr>
          <p:cNvPr id="280" name="Google Shape;280;g2d14fa4c457_0_267"/>
          <p:cNvGrpSpPr/>
          <p:nvPr/>
        </p:nvGrpSpPr>
        <p:grpSpPr>
          <a:xfrm>
            <a:off x="9287120" y="5135777"/>
            <a:ext cx="5954733" cy="800181"/>
            <a:chOff x="1238718" y="3968002"/>
            <a:chExt cx="6462000" cy="855900"/>
          </a:xfrm>
        </p:grpSpPr>
        <p:sp>
          <p:nvSpPr>
            <p:cNvPr id="281" name="Google Shape;281;g2d14fa4c457_0_267"/>
            <p:cNvSpPr txBox="1"/>
            <p:nvPr/>
          </p:nvSpPr>
          <p:spPr>
            <a:xfrm>
              <a:off x="1481118" y="4313921"/>
              <a:ext cx="5977200" cy="1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282" name="Google Shape;282;g2d14fa4c457_0_267"/>
            <p:cNvSpPr txBox="1"/>
            <p:nvPr/>
          </p:nvSpPr>
          <p:spPr>
            <a:xfrm>
              <a:off x="1238718" y="3968002"/>
              <a:ext cx="6462000" cy="8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Патенти, які знаходяться на бухгалтерському обліку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grpSp>
        <p:nvGrpSpPr>
          <p:cNvPr id="283" name="Google Shape;283;g2d14fa4c457_0_267"/>
          <p:cNvGrpSpPr/>
          <p:nvPr/>
        </p:nvGrpSpPr>
        <p:grpSpPr>
          <a:xfrm>
            <a:off x="9010384" y="9224681"/>
            <a:ext cx="6508186" cy="800181"/>
            <a:chOff x="1238713" y="3968000"/>
            <a:chExt cx="7062600" cy="855900"/>
          </a:xfrm>
        </p:grpSpPr>
        <p:sp>
          <p:nvSpPr>
            <p:cNvPr id="284" name="Google Shape;284;g2d14fa4c457_0_267"/>
            <p:cNvSpPr txBox="1"/>
            <p:nvPr/>
          </p:nvSpPr>
          <p:spPr>
            <a:xfrm>
              <a:off x="1481118" y="4313921"/>
              <a:ext cx="5977200" cy="1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285" name="Google Shape;285;g2d14fa4c457_0_267"/>
            <p:cNvSpPr txBox="1"/>
            <p:nvPr/>
          </p:nvSpPr>
          <p:spPr>
            <a:xfrm>
              <a:off x="1238713" y="3968000"/>
              <a:ext cx="7062600" cy="8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Кількість реалізованих трансферів технологій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sp>
        <p:nvSpPr>
          <p:cNvPr id="286" name="Google Shape;286;g2d14fa4c457_0_267"/>
          <p:cNvSpPr txBox="1"/>
          <p:nvPr/>
        </p:nvSpPr>
        <p:spPr>
          <a:xfrm>
            <a:off x="2259003" y="9577838"/>
            <a:ext cx="5715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B48FE"/>
                </a:solidFill>
                <a:latin typeface="Montserrat"/>
                <a:ea typeface="Montserrat"/>
                <a:cs typeface="Montserrat"/>
                <a:sym typeface="Montserrat"/>
              </a:rPr>
              <a:t>які обліковуються міжнародними патентними базами</a:t>
            </a:r>
            <a:endParaRPr sz="2000" b="1">
              <a:solidFill>
                <a:srgbClr val="2B48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3" name="Діаграма 22"/>
          <p:cNvGraphicFramePr/>
          <p:nvPr>
            <p:extLst>
              <p:ext uri="{D42A27DB-BD31-4B8C-83A1-F6EECF244321}">
                <p14:modId xmlns:p14="http://schemas.microsoft.com/office/powerpoint/2010/main" val="2145237740"/>
              </p:ext>
            </p:extLst>
          </p:nvPr>
        </p:nvGraphicFramePr>
        <p:xfrm>
          <a:off x="2198070" y="1386409"/>
          <a:ext cx="6103466" cy="391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2" name="Google Shape;272;g2d14fa4c457_0_267"/>
          <p:cNvSpPr txBox="1"/>
          <p:nvPr/>
        </p:nvSpPr>
        <p:spPr>
          <a:xfrm>
            <a:off x="1736700" y="467125"/>
            <a:ext cx="148146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Інноваційна</a:t>
            </a:r>
            <a:r>
              <a:rPr lang="en-US" sz="4000" b="1" dirty="0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-US" sz="4000" b="1" dirty="0" err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спрямованість</a:t>
            </a:r>
            <a:r>
              <a:rPr lang="en-US" sz="4000" b="1" dirty="0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-US" sz="4000" b="1" dirty="0" err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результатів</a:t>
            </a:r>
            <a:r>
              <a:rPr lang="en-US" sz="4000" b="1" dirty="0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-US" sz="4000" b="1" dirty="0" err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наукових</a:t>
            </a:r>
            <a:r>
              <a:rPr lang="en-US" sz="4000" b="1" dirty="0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, </a:t>
            </a:r>
            <a:r>
              <a:rPr lang="en-US" sz="4000" b="1" dirty="0" err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науково-технічних</a:t>
            </a:r>
            <a:r>
              <a:rPr lang="en-US" sz="4000" b="1" dirty="0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-US" sz="4000" b="1" dirty="0" err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робіт</a:t>
            </a:r>
            <a:endParaRPr sz="4000" dirty="0">
              <a:solidFill>
                <a:srgbClr val="2B48FE"/>
              </a:solidFill>
            </a:endParaRPr>
          </a:p>
        </p:txBody>
      </p:sp>
      <p:graphicFrame>
        <p:nvGraphicFramePr>
          <p:cNvPr id="24" name="Діаграма 23"/>
          <p:cNvGraphicFramePr/>
          <p:nvPr>
            <p:extLst>
              <p:ext uri="{D42A27DB-BD31-4B8C-83A1-F6EECF244321}">
                <p14:modId xmlns:p14="http://schemas.microsoft.com/office/powerpoint/2010/main" val="3117585593"/>
              </p:ext>
            </p:extLst>
          </p:nvPr>
        </p:nvGraphicFramePr>
        <p:xfrm>
          <a:off x="9242653" y="5512517"/>
          <a:ext cx="6103466" cy="391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іаграма 24"/>
          <p:cNvGraphicFramePr/>
          <p:nvPr>
            <p:extLst>
              <p:ext uri="{D42A27DB-BD31-4B8C-83A1-F6EECF244321}">
                <p14:modId xmlns:p14="http://schemas.microsoft.com/office/powerpoint/2010/main" val="4216157004"/>
              </p:ext>
            </p:extLst>
          </p:nvPr>
        </p:nvGraphicFramePr>
        <p:xfrm>
          <a:off x="2198070" y="5535728"/>
          <a:ext cx="5954733" cy="365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Діаграма 25"/>
          <p:cNvGraphicFramePr/>
          <p:nvPr>
            <p:extLst>
              <p:ext uri="{D42A27DB-BD31-4B8C-83A1-F6EECF244321}">
                <p14:modId xmlns:p14="http://schemas.microsoft.com/office/powerpoint/2010/main" val="590075657"/>
              </p:ext>
            </p:extLst>
          </p:nvPr>
        </p:nvGraphicFramePr>
        <p:xfrm>
          <a:off x="9287120" y="1620982"/>
          <a:ext cx="5954733" cy="367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d14fa4c457_0_288"/>
          <p:cNvSpPr/>
          <p:nvPr/>
        </p:nvSpPr>
        <p:spPr>
          <a:xfrm>
            <a:off x="8650275" y="1238713"/>
            <a:ext cx="9637738" cy="8391213"/>
          </a:xfrm>
          <a:custGeom>
            <a:avLst/>
            <a:gdLst/>
            <a:ahLst/>
            <a:cxnLst/>
            <a:rect l="l" t="t" r="r" b="b"/>
            <a:pathLst>
              <a:path w="5636104" h="5047346" extrusionOk="0">
                <a:moveTo>
                  <a:pt x="0" y="0"/>
                </a:moveTo>
                <a:lnTo>
                  <a:pt x="5636105" y="0"/>
                </a:lnTo>
                <a:lnTo>
                  <a:pt x="5636105" y="5047346"/>
                </a:lnTo>
                <a:lnTo>
                  <a:pt x="0" y="504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6" name="Google Shape;296;g2d14fa4c457_0_288"/>
          <p:cNvSpPr txBox="1"/>
          <p:nvPr/>
        </p:nvSpPr>
        <p:spPr>
          <a:xfrm>
            <a:off x="1264982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1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297" name="Google Shape;297;g2d14fa4c457_0_288"/>
          <p:cNvSpPr txBox="1"/>
          <p:nvPr/>
        </p:nvSpPr>
        <p:spPr>
          <a:xfrm>
            <a:off x="5419990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2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298" name="Google Shape;298;g2d14fa4c457_0_288"/>
          <p:cNvSpPr txBox="1"/>
          <p:nvPr/>
        </p:nvSpPr>
        <p:spPr>
          <a:xfrm>
            <a:off x="9574998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3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299" name="Google Shape;299;g2d14fa4c457_0_288"/>
          <p:cNvSpPr txBox="1"/>
          <p:nvPr/>
        </p:nvSpPr>
        <p:spPr>
          <a:xfrm>
            <a:off x="13730005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4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300" name="Google Shape;300;g2d14fa4c457_0_288"/>
          <p:cNvSpPr/>
          <p:nvPr/>
        </p:nvSpPr>
        <p:spPr>
          <a:xfrm rot="-5400000" flipH="1">
            <a:off x="0" y="0"/>
            <a:ext cx="1238718" cy="1238718"/>
          </a:xfrm>
          <a:custGeom>
            <a:avLst/>
            <a:gdLst/>
            <a:ahLst/>
            <a:cxnLst/>
            <a:rect l="l" t="t" r="r" b="b"/>
            <a:pathLst>
              <a:path w="1238718" h="1238718" extrusionOk="0">
                <a:moveTo>
                  <a:pt x="1238718" y="0"/>
                </a:moveTo>
                <a:lnTo>
                  <a:pt x="0" y="0"/>
                </a:lnTo>
                <a:lnTo>
                  <a:pt x="0" y="1238718"/>
                </a:lnTo>
                <a:lnTo>
                  <a:pt x="1238718" y="1238718"/>
                </a:lnTo>
                <a:lnTo>
                  <a:pt x="12387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1" name="Google Shape;301;g2d14fa4c457_0_288"/>
          <p:cNvSpPr/>
          <p:nvPr/>
        </p:nvSpPr>
        <p:spPr>
          <a:xfrm rot="5400000" flipH="1">
            <a:off x="16884502" y="8883502"/>
            <a:ext cx="1403498" cy="1403498"/>
          </a:xfrm>
          <a:custGeom>
            <a:avLst/>
            <a:gdLst/>
            <a:ahLst/>
            <a:cxnLst/>
            <a:rect l="l" t="t" r="r" b="b"/>
            <a:pathLst>
              <a:path w="1403498" h="1403498" extrusionOk="0">
                <a:moveTo>
                  <a:pt x="0" y="1403498"/>
                </a:moveTo>
                <a:lnTo>
                  <a:pt x="1403498" y="1403498"/>
                </a:lnTo>
                <a:lnTo>
                  <a:pt x="1403498" y="0"/>
                </a:lnTo>
                <a:lnTo>
                  <a:pt x="0" y="0"/>
                </a:lnTo>
                <a:lnTo>
                  <a:pt x="0" y="14034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2" name="Google Shape;302;g2d14fa4c457_0_288"/>
          <p:cNvSpPr txBox="1"/>
          <p:nvPr/>
        </p:nvSpPr>
        <p:spPr>
          <a:xfrm>
            <a:off x="1736700" y="483000"/>
            <a:ext cx="148146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Інноваційна спрямованість результатів наукових, науково-технічних робіт</a:t>
            </a:r>
            <a:endParaRPr sz="4000" b="1">
              <a:solidFill>
                <a:srgbClr val="2B48FE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03" name="Google Shape;303;g2d14fa4c457_0_288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905125" y="2423468"/>
            <a:ext cx="3791700" cy="434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2d14fa4c457_0_288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5060150" y="2499218"/>
            <a:ext cx="3791700" cy="434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2d14fa4c457_0_288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9215175" y="2499218"/>
            <a:ext cx="3791700" cy="434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2d14fa4c457_0_288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13370200" y="2499218"/>
            <a:ext cx="3791700" cy="4340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d14fa4c457_0_319"/>
          <p:cNvSpPr/>
          <p:nvPr/>
        </p:nvSpPr>
        <p:spPr>
          <a:xfrm rot="-5400000" flipH="1">
            <a:off x="0" y="0"/>
            <a:ext cx="1238718" cy="1238718"/>
          </a:xfrm>
          <a:custGeom>
            <a:avLst/>
            <a:gdLst/>
            <a:ahLst/>
            <a:cxnLst/>
            <a:rect l="l" t="t" r="r" b="b"/>
            <a:pathLst>
              <a:path w="1238718" h="1238718" extrusionOk="0">
                <a:moveTo>
                  <a:pt x="1238718" y="0"/>
                </a:moveTo>
                <a:lnTo>
                  <a:pt x="0" y="0"/>
                </a:lnTo>
                <a:lnTo>
                  <a:pt x="0" y="1238718"/>
                </a:lnTo>
                <a:lnTo>
                  <a:pt x="1238718" y="1238718"/>
                </a:lnTo>
                <a:lnTo>
                  <a:pt x="12387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2" name="Google Shape;312;g2d14fa4c457_0_319"/>
          <p:cNvSpPr/>
          <p:nvPr/>
        </p:nvSpPr>
        <p:spPr>
          <a:xfrm rot="5400000" flipH="1">
            <a:off x="16884502" y="8883502"/>
            <a:ext cx="1403498" cy="1403498"/>
          </a:xfrm>
          <a:custGeom>
            <a:avLst/>
            <a:gdLst/>
            <a:ahLst/>
            <a:cxnLst/>
            <a:rect l="l" t="t" r="r" b="b"/>
            <a:pathLst>
              <a:path w="1403498" h="1403498" extrusionOk="0">
                <a:moveTo>
                  <a:pt x="0" y="1403498"/>
                </a:moveTo>
                <a:lnTo>
                  <a:pt x="1403498" y="1403498"/>
                </a:lnTo>
                <a:lnTo>
                  <a:pt x="1403498" y="0"/>
                </a:lnTo>
                <a:lnTo>
                  <a:pt x="0" y="0"/>
                </a:lnTo>
                <a:lnTo>
                  <a:pt x="0" y="14034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3" name="Google Shape;313;g2d14fa4c457_0_319"/>
          <p:cNvSpPr txBox="1"/>
          <p:nvPr/>
        </p:nvSpPr>
        <p:spPr>
          <a:xfrm>
            <a:off x="1752575" y="215775"/>
            <a:ext cx="159162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Створення, впровадження та використання наукових або науково-технічних (прикладних) результатів</a:t>
            </a:r>
            <a:endParaRPr sz="4000">
              <a:solidFill>
                <a:srgbClr val="2B48FE"/>
              </a:solidFill>
            </a:endParaRPr>
          </a:p>
        </p:txBody>
      </p:sp>
      <p:sp>
        <p:nvSpPr>
          <p:cNvPr id="314" name="Google Shape;314;g2d14fa4c457_0_319"/>
          <p:cNvSpPr/>
          <p:nvPr/>
        </p:nvSpPr>
        <p:spPr>
          <a:xfrm>
            <a:off x="15518575" y="8911900"/>
            <a:ext cx="1995854" cy="1281541"/>
          </a:xfrm>
          <a:custGeom>
            <a:avLst/>
            <a:gdLst/>
            <a:ahLst/>
            <a:cxnLst/>
            <a:rect l="l" t="t" r="r" b="b"/>
            <a:pathLst>
              <a:path w="5357997" h="3769237" extrusionOk="0">
                <a:moveTo>
                  <a:pt x="0" y="0"/>
                </a:moveTo>
                <a:lnTo>
                  <a:pt x="5357997" y="0"/>
                </a:lnTo>
                <a:lnTo>
                  <a:pt x="5357997" y="3769237"/>
                </a:lnTo>
                <a:lnTo>
                  <a:pt x="0" y="376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15" name="Google Shape;315;g2d14fa4c457_0_319"/>
          <p:cNvGrpSpPr/>
          <p:nvPr/>
        </p:nvGrpSpPr>
        <p:grpSpPr>
          <a:xfrm>
            <a:off x="416696" y="4109826"/>
            <a:ext cx="8384293" cy="1683667"/>
            <a:chOff x="1481118" y="4313921"/>
            <a:chExt cx="11869045" cy="1800906"/>
          </a:xfrm>
        </p:grpSpPr>
        <p:sp>
          <p:nvSpPr>
            <p:cNvPr id="316" name="Google Shape;316;g2d14fa4c457_0_319"/>
            <p:cNvSpPr txBox="1"/>
            <p:nvPr/>
          </p:nvSpPr>
          <p:spPr>
            <a:xfrm>
              <a:off x="1481118" y="4313921"/>
              <a:ext cx="5977200" cy="1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317" name="Google Shape;317;g2d14fa4c457_0_319"/>
            <p:cNvSpPr txBox="1"/>
            <p:nvPr/>
          </p:nvSpPr>
          <p:spPr>
            <a:xfrm>
              <a:off x="2301763" y="5258927"/>
              <a:ext cx="11048400" cy="8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Впроваджено і працює в реальному секторі економіки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sp>
        <p:nvSpPr>
          <p:cNvPr id="318" name="Google Shape;318;g2d14fa4c457_0_319"/>
          <p:cNvSpPr txBox="1"/>
          <p:nvPr/>
        </p:nvSpPr>
        <p:spPr>
          <a:xfrm>
            <a:off x="2144711" y="9548082"/>
            <a:ext cx="5508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06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B48FE"/>
              </a:solidFill>
            </a:endParaRPr>
          </a:p>
        </p:txBody>
      </p:sp>
      <p:grpSp>
        <p:nvGrpSpPr>
          <p:cNvPr id="319" name="Google Shape;319;g2d14fa4c457_0_319"/>
          <p:cNvGrpSpPr/>
          <p:nvPr/>
        </p:nvGrpSpPr>
        <p:grpSpPr>
          <a:xfrm>
            <a:off x="271200" y="5459176"/>
            <a:ext cx="14747281" cy="4800975"/>
            <a:chOff x="-8545243" y="4313921"/>
            <a:chExt cx="16003561" cy="5135282"/>
          </a:xfrm>
        </p:grpSpPr>
        <p:sp>
          <p:nvSpPr>
            <p:cNvPr id="320" name="Google Shape;320;g2d14fa4c457_0_319"/>
            <p:cNvSpPr txBox="1"/>
            <p:nvPr/>
          </p:nvSpPr>
          <p:spPr>
            <a:xfrm>
              <a:off x="1481118" y="4313921"/>
              <a:ext cx="5977200" cy="1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321" name="Google Shape;321;g2d14fa4c457_0_319"/>
            <p:cNvSpPr txBox="1"/>
            <p:nvPr/>
          </p:nvSpPr>
          <p:spPr>
            <a:xfrm>
              <a:off x="-8545243" y="8363203"/>
              <a:ext cx="10043400" cy="108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Кількість наукових, науково-технічних робіт, договорів на науково-технічні послуги, які виконувались за рахунок коштів спеціального фонду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grpSp>
        <p:nvGrpSpPr>
          <p:cNvPr id="322" name="Google Shape;322;g2d14fa4c457_0_319"/>
          <p:cNvGrpSpPr/>
          <p:nvPr/>
        </p:nvGrpSpPr>
        <p:grpSpPr>
          <a:xfrm>
            <a:off x="9043261" y="6970925"/>
            <a:ext cx="8324071" cy="2273936"/>
            <a:chOff x="1481118" y="2062843"/>
            <a:chExt cx="9033175" cy="2432278"/>
          </a:xfrm>
        </p:grpSpPr>
        <p:sp>
          <p:nvSpPr>
            <p:cNvPr id="323" name="Google Shape;323;g2d14fa4c457_0_319"/>
            <p:cNvSpPr txBox="1"/>
            <p:nvPr/>
          </p:nvSpPr>
          <p:spPr>
            <a:xfrm>
              <a:off x="1481118" y="4313921"/>
              <a:ext cx="5977200" cy="1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324" name="Google Shape;324;g2d14fa4c457_0_319"/>
            <p:cNvSpPr txBox="1"/>
            <p:nvPr/>
          </p:nvSpPr>
          <p:spPr>
            <a:xfrm>
              <a:off x="3374893" y="2062843"/>
              <a:ext cx="7139400" cy="128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Кількість поданих і прийнятих до розгляду заявок на державні, міжнародні наукові гранти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graphicFrame>
        <p:nvGraphicFramePr>
          <p:cNvPr id="19" name="Діаграма 18"/>
          <p:cNvGraphicFramePr/>
          <p:nvPr>
            <p:extLst>
              <p:ext uri="{D42A27DB-BD31-4B8C-83A1-F6EECF244321}">
                <p14:modId xmlns:p14="http://schemas.microsoft.com/office/powerpoint/2010/main" val="3120578914"/>
              </p:ext>
            </p:extLst>
          </p:nvPr>
        </p:nvGraphicFramePr>
        <p:xfrm>
          <a:off x="1752575" y="1539675"/>
          <a:ext cx="6219008" cy="3393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іаграма 19"/>
          <p:cNvGraphicFramePr/>
          <p:nvPr>
            <p:extLst>
              <p:ext uri="{D42A27DB-BD31-4B8C-83A1-F6EECF244321}">
                <p14:modId xmlns:p14="http://schemas.microsoft.com/office/powerpoint/2010/main" val="4180668062"/>
              </p:ext>
            </p:extLst>
          </p:nvPr>
        </p:nvGraphicFramePr>
        <p:xfrm>
          <a:off x="1687437" y="5821873"/>
          <a:ext cx="6219008" cy="3393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Діаграма 20"/>
          <p:cNvGraphicFramePr/>
          <p:nvPr>
            <p:extLst>
              <p:ext uri="{D42A27DB-BD31-4B8C-83A1-F6EECF244321}">
                <p14:modId xmlns:p14="http://schemas.microsoft.com/office/powerpoint/2010/main" val="2740306849"/>
              </p:ext>
            </p:extLst>
          </p:nvPr>
        </p:nvGraphicFramePr>
        <p:xfrm>
          <a:off x="10192576" y="2098855"/>
          <a:ext cx="7770554" cy="477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d14fa4c457_0_346"/>
          <p:cNvSpPr/>
          <p:nvPr/>
        </p:nvSpPr>
        <p:spPr>
          <a:xfrm>
            <a:off x="8650275" y="1238713"/>
            <a:ext cx="9637738" cy="8391213"/>
          </a:xfrm>
          <a:custGeom>
            <a:avLst/>
            <a:gdLst/>
            <a:ahLst/>
            <a:cxnLst/>
            <a:rect l="l" t="t" r="r" b="b"/>
            <a:pathLst>
              <a:path w="5636104" h="5047346" extrusionOk="0">
                <a:moveTo>
                  <a:pt x="0" y="0"/>
                </a:moveTo>
                <a:lnTo>
                  <a:pt x="5636105" y="0"/>
                </a:lnTo>
                <a:lnTo>
                  <a:pt x="5636105" y="5047346"/>
                </a:lnTo>
                <a:lnTo>
                  <a:pt x="0" y="504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3" name="Google Shape;333;g2d14fa4c457_0_346"/>
          <p:cNvSpPr txBox="1"/>
          <p:nvPr/>
        </p:nvSpPr>
        <p:spPr>
          <a:xfrm>
            <a:off x="1264982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1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334" name="Google Shape;334;g2d14fa4c457_0_346"/>
          <p:cNvSpPr txBox="1"/>
          <p:nvPr/>
        </p:nvSpPr>
        <p:spPr>
          <a:xfrm>
            <a:off x="5419990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2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335" name="Google Shape;335;g2d14fa4c457_0_346"/>
          <p:cNvSpPr txBox="1"/>
          <p:nvPr/>
        </p:nvSpPr>
        <p:spPr>
          <a:xfrm>
            <a:off x="9574998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3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336" name="Google Shape;336;g2d14fa4c457_0_346"/>
          <p:cNvSpPr txBox="1"/>
          <p:nvPr/>
        </p:nvSpPr>
        <p:spPr>
          <a:xfrm>
            <a:off x="13730005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4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337" name="Google Shape;337;g2d14fa4c457_0_346"/>
          <p:cNvSpPr/>
          <p:nvPr/>
        </p:nvSpPr>
        <p:spPr>
          <a:xfrm rot="-5400000" flipH="1">
            <a:off x="0" y="0"/>
            <a:ext cx="1238718" cy="1238718"/>
          </a:xfrm>
          <a:custGeom>
            <a:avLst/>
            <a:gdLst/>
            <a:ahLst/>
            <a:cxnLst/>
            <a:rect l="l" t="t" r="r" b="b"/>
            <a:pathLst>
              <a:path w="1238718" h="1238718" extrusionOk="0">
                <a:moveTo>
                  <a:pt x="1238718" y="0"/>
                </a:moveTo>
                <a:lnTo>
                  <a:pt x="0" y="0"/>
                </a:lnTo>
                <a:lnTo>
                  <a:pt x="0" y="1238718"/>
                </a:lnTo>
                <a:lnTo>
                  <a:pt x="1238718" y="1238718"/>
                </a:lnTo>
                <a:lnTo>
                  <a:pt x="12387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8" name="Google Shape;338;g2d14fa4c457_0_346"/>
          <p:cNvSpPr/>
          <p:nvPr/>
        </p:nvSpPr>
        <p:spPr>
          <a:xfrm rot="5400000" flipH="1">
            <a:off x="16884502" y="8883502"/>
            <a:ext cx="1403498" cy="1403498"/>
          </a:xfrm>
          <a:custGeom>
            <a:avLst/>
            <a:gdLst/>
            <a:ahLst/>
            <a:cxnLst/>
            <a:rect l="l" t="t" r="r" b="b"/>
            <a:pathLst>
              <a:path w="1403498" h="1403498" extrusionOk="0">
                <a:moveTo>
                  <a:pt x="0" y="1403498"/>
                </a:moveTo>
                <a:lnTo>
                  <a:pt x="1403498" y="1403498"/>
                </a:lnTo>
                <a:lnTo>
                  <a:pt x="1403498" y="0"/>
                </a:lnTo>
                <a:lnTo>
                  <a:pt x="0" y="0"/>
                </a:lnTo>
                <a:lnTo>
                  <a:pt x="0" y="14034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9" name="Google Shape;339;g2d14fa4c457_0_346"/>
          <p:cNvSpPr txBox="1"/>
          <p:nvPr/>
        </p:nvSpPr>
        <p:spPr>
          <a:xfrm>
            <a:off x="1736700" y="483000"/>
            <a:ext cx="159480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Створення, впровадження та використання наукових або науково-технічних (прикладних) результатів</a:t>
            </a:r>
            <a:endParaRPr sz="4000" b="1">
              <a:solidFill>
                <a:srgbClr val="2B48FE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40" name="Google Shape;340;g2d14fa4c457_0_346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905125" y="2423468"/>
            <a:ext cx="3791700" cy="434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2d14fa4c457_0_346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5060150" y="2499218"/>
            <a:ext cx="3791700" cy="434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2d14fa4c457_0_346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9215175" y="2499218"/>
            <a:ext cx="3791700" cy="434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2d14fa4c457_0_346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13370200" y="2499218"/>
            <a:ext cx="3791700" cy="4340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d14fa4c457_0_360"/>
          <p:cNvSpPr/>
          <p:nvPr/>
        </p:nvSpPr>
        <p:spPr>
          <a:xfrm rot="-5400000" flipH="1">
            <a:off x="0" y="0"/>
            <a:ext cx="1238718" cy="1238718"/>
          </a:xfrm>
          <a:custGeom>
            <a:avLst/>
            <a:gdLst/>
            <a:ahLst/>
            <a:cxnLst/>
            <a:rect l="l" t="t" r="r" b="b"/>
            <a:pathLst>
              <a:path w="1238718" h="1238718" extrusionOk="0">
                <a:moveTo>
                  <a:pt x="1238718" y="0"/>
                </a:moveTo>
                <a:lnTo>
                  <a:pt x="0" y="0"/>
                </a:lnTo>
                <a:lnTo>
                  <a:pt x="0" y="1238718"/>
                </a:lnTo>
                <a:lnTo>
                  <a:pt x="1238718" y="1238718"/>
                </a:lnTo>
                <a:lnTo>
                  <a:pt x="12387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g2d14fa4c457_0_360"/>
          <p:cNvSpPr/>
          <p:nvPr/>
        </p:nvSpPr>
        <p:spPr>
          <a:xfrm rot="5400000" flipH="1">
            <a:off x="16884502" y="8883502"/>
            <a:ext cx="1403498" cy="1403498"/>
          </a:xfrm>
          <a:custGeom>
            <a:avLst/>
            <a:gdLst/>
            <a:ahLst/>
            <a:cxnLst/>
            <a:rect l="l" t="t" r="r" b="b"/>
            <a:pathLst>
              <a:path w="1403498" h="1403498" extrusionOk="0">
                <a:moveTo>
                  <a:pt x="0" y="1403498"/>
                </a:moveTo>
                <a:lnTo>
                  <a:pt x="1403498" y="1403498"/>
                </a:lnTo>
                <a:lnTo>
                  <a:pt x="1403498" y="0"/>
                </a:lnTo>
                <a:lnTo>
                  <a:pt x="0" y="0"/>
                </a:lnTo>
                <a:lnTo>
                  <a:pt x="0" y="14034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g2d14fa4c457_0_360"/>
          <p:cNvSpPr txBox="1"/>
          <p:nvPr/>
        </p:nvSpPr>
        <p:spPr>
          <a:xfrm>
            <a:off x="1752575" y="410350"/>
            <a:ext cx="15916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Міжнародне співробітництво</a:t>
            </a:r>
            <a:endParaRPr sz="4000">
              <a:solidFill>
                <a:srgbClr val="2B48FE"/>
              </a:solidFill>
            </a:endParaRPr>
          </a:p>
        </p:txBody>
      </p:sp>
      <p:sp>
        <p:nvSpPr>
          <p:cNvPr id="351" name="Google Shape;351;g2d14fa4c457_0_360"/>
          <p:cNvSpPr/>
          <p:nvPr/>
        </p:nvSpPr>
        <p:spPr>
          <a:xfrm>
            <a:off x="15518575" y="8911900"/>
            <a:ext cx="1995854" cy="1281541"/>
          </a:xfrm>
          <a:custGeom>
            <a:avLst/>
            <a:gdLst/>
            <a:ahLst/>
            <a:cxnLst/>
            <a:rect l="l" t="t" r="r" b="b"/>
            <a:pathLst>
              <a:path w="5357997" h="3769237" extrusionOk="0">
                <a:moveTo>
                  <a:pt x="0" y="0"/>
                </a:moveTo>
                <a:lnTo>
                  <a:pt x="5357997" y="0"/>
                </a:lnTo>
                <a:lnTo>
                  <a:pt x="5357997" y="3769237"/>
                </a:lnTo>
                <a:lnTo>
                  <a:pt x="0" y="376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2" name="Google Shape;352;g2d14fa4c457_0_360"/>
          <p:cNvSpPr txBox="1"/>
          <p:nvPr/>
        </p:nvSpPr>
        <p:spPr>
          <a:xfrm>
            <a:off x="1765556" y="5176746"/>
            <a:ext cx="59772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06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B48FE"/>
              </a:solidFill>
            </a:endParaRPr>
          </a:p>
        </p:txBody>
      </p:sp>
      <p:sp>
        <p:nvSpPr>
          <p:cNvPr id="353" name="Google Shape;353;g2d14fa4c457_0_360"/>
          <p:cNvSpPr txBox="1"/>
          <p:nvPr/>
        </p:nvSpPr>
        <p:spPr>
          <a:xfrm>
            <a:off x="905128" y="8883510"/>
            <a:ext cx="62124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0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змінні можуть змінюватись і додаватись</a:t>
            </a:r>
            <a:endParaRPr sz="1996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" name="Діаграма 3"/>
          <p:cNvGraphicFramePr/>
          <p:nvPr>
            <p:extLst>
              <p:ext uri="{D42A27DB-BD31-4B8C-83A1-F6EECF244321}">
                <p14:modId xmlns:p14="http://schemas.microsoft.com/office/powerpoint/2010/main" val="2261155406"/>
              </p:ext>
            </p:extLst>
          </p:nvPr>
        </p:nvGraphicFramePr>
        <p:xfrm>
          <a:off x="3543765" y="1025950"/>
          <a:ext cx="12192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d192dfa581_0_25"/>
          <p:cNvSpPr/>
          <p:nvPr/>
        </p:nvSpPr>
        <p:spPr>
          <a:xfrm>
            <a:off x="8650275" y="1238713"/>
            <a:ext cx="9637738" cy="8391213"/>
          </a:xfrm>
          <a:custGeom>
            <a:avLst/>
            <a:gdLst/>
            <a:ahLst/>
            <a:cxnLst/>
            <a:rect l="l" t="t" r="r" b="b"/>
            <a:pathLst>
              <a:path w="5636104" h="5047346" extrusionOk="0">
                <a:moveTo>
                  <a:pt x="0" y="0"/>
                </a:moveTo>
                <a:lnTo>
                  <a:pt x="5636105" y="0"/>
                </a:lnTo>
                <a:lnTo>
                  <a:pt x="5636105" y="5047346"/>
                </a:lnTo>
                <a:lnTo>
                  <a:pt x="0" y="504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0" name="Google Shape;360;g2d192dfa581_0_25"/>
          <p:cNvSpPr txBox="1"/>
          <p:nvPr/>
        </p:nvSpPr>
        <p:spPr>
          <a:xfrm>
            <a:off x="1264982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1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361" name="Google Shape;361;g2d192dfa581_0_25"/>
          <p:cNvSpPr txBox="1"/>
          <p:nvPr/>
        </p:nvSpPr>
        <p:spPr>
          <a:xfrm>
            <a:off x="5419990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2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362" name="Google Shape;362;g2d192dfa581_0_25"/>
          <p:cNvSpPr txBox="1"/>
          <p:nvPr/>
        </p:nvSpPr>
        <p:spPr>
          <a:xfrm>
            <a:off x="9574998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3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363" name="Google Shape;363;g2d192dfa581_0_25"/>
          <p:cNvSpPr txBox="1"/>
          <p:nvPr/>
        </p:nvSpPr>
        <p:spPr>
          <a:xfrm>
            <a:off x="13730005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4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364" name="Google Shape;364;g2d192dfa581_0_25"/>
          <p:cNvSpPr/>
          <p:nvPr/>
        </p:nvSpPr>
        <p:spPr>
          <a:xfrm rot="-5400000" flipH="1">
            <a:off x="0" y="0"/>
            <a:ext cx="1238718" cy="1238718"/>
          </a:xfrm>
          <a:custGeom>
            <a:avLst/>
            <a:gdLst/>
            <a:ahLst/>
            <a:cxnLst/>
            <a:rect l="l" t="t" r="r" b="b"/>
            <a:pathLst>
              <a:path w="1238718" h="1238718" extrusionOk="0">
                <a:moveTo>
                  <a:pt x="1238718" y="0"/>
                </a:moveTo>
                <a:lnTo>
                  <a:pt x="0" y="0"/>
                </a:lnTo>
                <a:lnTo>
                  <a:pt x="0" y="1238718"/>
                </a:lnTo>
                <a:lnTo>
                  <a:pt x="1238718" y="1238718"/>
                </a:lnTo>
                <a:lnTo>
                  <a:pt x="12387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5" name="Google Shape;365;g2d192dfa581_0_25"/>
          <p:cNvSpPr/>
          <p:nvPr/>
        </p:nvSpPr>
        <p:spPr>
          <a:xfrm rot="5400000" flipH="1">
            <a:off x="16884502" y="8883502"/>
            <a:ext cx="1403498" cy="1403498"/>
          </a:xfrm>
          <a:custGeom>
            <a:avLst/>
            <a:gdLst/>
            <a:ahLst/>
            <a:cxnLst/>
            <a:rect l="l" t="t" r="r" b="b"/>
            <a:pathLst>
              <a:path w="1403498" h="1403498" extrusionOk="0">
                <a:moveTo>
                  <a:pt x="0" y="1403498"/>
                </a:moveTo>
                <a:lnTo>
                  <a:pt x="1403498" y="1403498"/>
                </a:lnTo>
                <a:lnTo>
                  <a:pt x="1403498" y="0"/>
                </a:lnTo>
                <a:lnTo>
                  <a:pt x="0" y="0"/>
                </a:lnTo>
                <a:lnTo>
                  <a:pt x="0" y="14034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66" name="Google Shape;366;g2d192dfa581_0_25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905125" y="2423468"/>
            <a:ext cx="3791700" cy="434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2d192dfa581_0_25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5060150" y="2499218"/>
            <a:ext cx="3791700" cy="434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g2d192dfa581_0_25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9215175" y="2499218"/>
            <a:ext cx="3791700" cy="434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g2d192dfa581_0_25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13370200" y="2499218"/>
            <a:ext cx="3791700" cy="4340958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2d192dfa581_0_25"/>
          <p:cNvSpPr txBox="1"/>
          <p:nvPr/>
        </p:nvSpPr>
        <p:spPr>
          <a:xfrm>
            <a:off x="905128" y="8883510"/>
            <a:ext cx="62124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0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фото-приклади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1" name="Google Shape;371;g2d192dfa581_0_25"/>
          <p:cNvSpPr txBox="1"/>
          <p:nvPr/>
        </p:nvSpPr>
        <p:spPr>
          <a:xfrm>
            <a:off x="1752575" y="410350"/>
            <a:ext cx="15916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Міжнародне співробітництво</a:t>
            </a:r>
            <a:endParaRPr sz="4000">
              <a:solidFill>
                <a:srgbClr val="2B48FE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d192dfa581_0_41"/>
          <p:cNvSpPr/>
          <p:nvPr/>
        </p:nvSpPr>
        <p:spPr>
          <a:xfrm rot="-5400000" flipH="1">
            <a:off x="0" y="0"/>
            <a:ext cx="1238718" cy="1238718"/>
          </a:xfrm>
          <a:custGeom>
            <a:avLst/>
            <a:gdLst/>
            <a:ahLst/>
            <a:cxnLst/>
            <a:rect l="l" t="t" r="r" b="b"/>
            <a:pathLst>
              <a:path w="1238718" h="1238718" extrusionOk="0">
                <a:moveTo>
                  <a:pt x="1238718" y="0"/>
                </a:moveTo>
                <a:lnTo>
                  <a:pt x="0" y="0"/>
                </a:lnTo>
                <a:lnTo>
                  <a:pt x="0" y="1238718"/>
                </a:lnTo>
                <a:lnTo>
                  <a:pt x="1238718" y="1238718"/>
                </a:lnTo>
                <a:lnTo>
                  <a:pt x="12387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7" name="Google Shape;377;g2d192dfa581_0_41"/>
          <p:cNvSpPr/>
          <p:nvPr/>
        </p:nvSpPr>
        <p:spPr>
          <a:xfrm rot="5400000" flipH="1">
            <a:off x="16884502" y="8883502"/>
            <a:ext cx="1403498" cy="1403498"/>
          </a:xfrm>
          <a:custGeom>
            <a:avLst/>
            <a:gdLst/>
            <a:ahLst/>
            <a:cxnLst/>
            <a:rect l="l" t="t" r="r" b="b"/>
            <a:pathLst>
              <a:path w="1403498" h="1403498" extrusionOk="0">
                <a:moveTo>
                  <a:pt x="0" y="1403498"/>
                </a:moveTo>
                <a:lnTo>
                  <a:pt x="1403498" y="1403498"/>
                </a:lnTo>
                <a:lnTo>
                  <a:pt x="1403498" y="0"/>
                </a:lnTo>
                <a:lnTo>
                  <a:pt x="0" y="0"/>
                </a:lnTo>
                <a:lnTo>
                  <a:pt x="0" y="14034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8" name="Google Shape;378;g2d192dfa581_0_41"/>
          <p:cNvSpPr txBox="1"/>
          <p:nvPr/>
        </p:nvSpPr>
        <p:spPr>
          <a:xfrm>
            <a:off x="1752575" y="410350"/>
            <a:ext cx="15916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Наукова робота студентів</a:t>
            </a:r>
            <a:endParaRPr sz="4000">
              <a:solidFill>
                <a:srgbClr val="2B48FE"/>
              </a:solidFill>
            </a:endParaRPr>
          </a:p>
        </p:txBody>
      </p:sp>
      <p:sp>
        <p:nvSpPr>
          <p:cNvPr id="379" name="Google Shape;379;g2d192dfa581_0_41"/>
          <p:cNvSpPr/>
          <p:nvPr/>
        </p:nvSpPr>
        <p:spPr>
          <a:xfrm>
            <a:off x="15518575" y="8911900"/>
            <a:ext cx="1995854" cy="1281541"/>
          </a:xfrm>
          <a:custGeom>
            <a:avLst/>
            <a:gdLst/>
            <a:ahLst/>
            <a:cxnLst/>
            <a:rect l="l" t="t" r="r" b="b"/>
            <a:pathLst>
              <a:path w="5357997" h="3769237" extrusionOk="0">
                <a:moveTo>
                  <a:pt x="0" y="0"/>
                </a:moveTo>
                <a:lnTo>
                  <a:pt x="5357997" y="0"/>
                </a:lnTo>
                <a:lnTo>
                  <a:pt x="5357997" y="3769237"/>
                </a:lnTo>
                <a:lnTo>
                  <a:pt x="0" y="376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80" name="Google Shape;380;g2d192dfa581_0_41"/>
          <p:cNvGrpSpPr/>
          <p:nvPr/>
        </p:nvGrpSpPr>
        <p:grpSpPr>
          <a:xfrm>
            <a:off x="1480388" y="5176746"/>
            <a:ext cx="6462000" cy="2779879"/>
            <a:chOff x="1195950" y="4313921"/>
            <a:chExt cx="6462000" cy="2779879"/>
          </a:xfrm>
        </p:grpSpPr>
        <p:sp>
          <p:nvSpPr>
            <p:cNvPr id="381" name="Google Shape;381;g2d192dfa581_0_41"/>
            <p:cNvSpPr txBox="1"/>
            <p:nvPr/>
          </p:nvSpPr>
          <p:spPr>
            <a:xfrm>
              <a:off x="1481118" y="4313921"/>
              <a:ext cx="5977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382" name="Google Shape;382;g2d192dfa581_0_41"/>
            <p:cNvSpPr txBox="1"/>
            <p:nvPr/>
          </p:nvSpPr>
          <p:spPr>
            <a:xfrm>
              <a:off x="1195950" y="6293700"/>
              <a:ext cx="6462000" cy="8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Кількість студентів денної форми навчання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grpSp>
        <p:nvGrpSpPr>
          <p:cNvPr id="383" name="Google Shape;383;g2d192dfa581_0_41"/>
          <p:cNvGrpSpPr/>
          <p:nvPr/>
        </p:nvGrpSpPr>
        <p:grpSpPr>
          <a:xfrm>
            <a:off x="1465255" y="7156525"/>
            <a:ext cx="15200707" cy="2769371"/>
            <a:chOff x="1481118" y="1713750"/>
            <a:chExt cx="15200707" cy="2769371"/>
          </a:xfrm>
        </p:grpSpPr>
        <p:sp>
          <p:nvSpPr>
            <p:cNvPr id="384" name="Google Shape;384;g2d192dfa581_0_41"/>
            <p:cNvSpPr txBox="1"/>
            <p:nvPr/>
          </p:nvSpPr>
          <p:spPr>
            <a:xfrm>
              <a:off x="1481118" y="4313921"/>
              <a:ext cx="5977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385" name="Google Shape;385;g2d192dfa581_0_41"/>
            <p:cNvSpPr txBox="1"/>
            <p:nvPr/>
          </p:nvSpPr>
          <p:spPr>
            <a:xfrm>
              <a:off x="9619225" y="1713750"/>
              <a:ext cx="7062600" cy="12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Кількість студентів, які виконують наукові проєкти з оплатою праці більше 3х місяців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graphicFrame>
        <p:nvGraphicFramePr>
          <p:cNvPr id="14" name="Діаграма 13"/>
          <p:cNvGraphicFramePr/>
          <p:nvPr>
            <p:extLst>
              <p:ext uri="{D42A27DB-BD31-4B8C-83A1-F6EECF244321}">
                <p14:modId xmlns:p14="http://schemas.microsoft.com/office/powerpoint/2010/main" val="932323139"/>
              </p:ext>
            </p:extLst>
          </p:nvPr>
        </p:nvGraphicFramePr>
        <p:xfrm>
          <a:off x="826571" y="1831337"/>
          <a:ext cx="7769633" cy="529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іаграма 14"/>
          <p:cNvGraphicFramePr/>
          <p:nvPr>
            <p:extLst>
              <p:ext uri="{D42A27DB-BD31-4B8C-83A1-F6EECF244321}">
                <p14:modId xmlns:p14="http://schemas.microsoft.com/office/powerpoint/2010/main" val="2082855452"/>
              </p:ext>
            </p:extLst>
          </p:nvPr>
        </p:nvGraphicFramePr>
        <p:xfrm>
          <a:off x="8738011" y="1462152"/>
          <a:ext cx="8560906" cy="569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d14fa4c457_0_380"/>
          <p:cNvSpPr/>
          <p:nvPr/>
        </p:nvSpPr>
        <p:spPr>
          <a:xfrm>
            <a:off x="8650275" y="1238713"/>
            <a:ext cx="9637738" cy="8391213"/>
          </a:xfrm>
          <a:custGeom>
            <a:avLst/>
            <a:gdLst/>
            <a:ahLst/>
            <a:cxnLst/>
            <a:rect l="l" t="t" r="r" b="b"/>
            <a:pathLst>
              <a:path w="5636104" h="5047346" extrusionOk="0">
                <a:moveTo>
                  <a:pt x="0" y="0"/>
                </a:moveTo>
                <a:lnTo>
                  <a:pt x="5636105" y="0"/>
                </a:lnTo>
                <a:lnTo>
                  <a:pt x="5636105" y="5047346"/>
                </a:lnTo>
                <a:lnTo>
                  <a:pt x="0" y="504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93" name="Google Shape;393;g2d14fa4c457_0_380"/>
          <p:cNvSpPr txBox="1"/>
          <p:nvPr/>
        </p:nvSpPr>
        <p:spPr>
          <a:xfrm>
            <a:off x="1264982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1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394" name="Google Shape;394;g2d14fa4c457_0_380"/>
          <p:cNvSpPr txBox="1"/>
          <p:nvPr/>
        </p:nvSpPr>
        <p:spPr>
          <a:xfrm>
            <a:off x="5419990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2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395" name="Google Shape;395;g2d14fa4c457_0_380"/>
          <p:cNvSpPr txBox="1"/>
          <p:nvPr/>
        </p:nvSpPr>
        <p:spPr>
          <a:xfrm>
            <a:off x="9574998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3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396" name="Google Shape;396;g2d14fa4c457_0_380"/>
          <p:cNvSpPr txBox="1"/>
          <p:nvPr/>
        </p:nvSpPr>
        <p:spPr>
          <a:xfrm>
            <a:off x="13730005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4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397" name="Google Shape;397;g2d14fa4c457_0_380"/>
          <p:cNvSpPr/>
          <p:nvPr/>
        </p:nvSpPr>
        <p:spPr>
          <a:xfrm rot="-5400000" flipH="1">
            <a:off x="0" y="0"/>
            <a:ext cx="1238718" cy="1238718"/>
          </a:xfrm>
          <a:custGeom>
            <a:avLst/>
            <a:gdLst/>
            <a:ahLst/>
            <a:cxnLst/>
            <a:rect l="l" t="t" r="r" b="b"/>
            <a:pathLst>
              <a:path w="1238718" h="1238718" extrusionOk="0">
                <a:moveTo>
                  <a:pt x="1238718" y="0"/>
                </a:moveTo>
                <a:lnTo>
                  <a:pt x="0" y="0"/>
                </a:lnTo>
                <a:lnTo>
                  <a:pt x="0" y="1238718"/>
                </a:lnTo>
                <a:lnTo>
                  <a:pt x="1238718" y="1238718"/>
                </a:lnTo>
                <a:lnTo>
                  <a:pt x="12387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98" name="Google Shape;398;g2d14fa4c457_0_380"/>
          <p:cNvSpPr/>
          <p:nvPr/>
        </p:nvSpPr>
        <p:spPr>
          <a:xfrm rot="5400000" flipH="1">
            <a:off x="16884502" y="8883502"/>
            <a:ext cx="1403498" cy="1403498"/>
          </a:xfrm>
          <a:custGeom>
            <a:avLst/>
            <a:gdLst/>
            <a:ahLst/>
            <a:cxnLst/>
            <a:rect l="l" t="t" r="r" b="b"/>
            <a:pathLst>
              <a:path w="1403498" h="1403498" extrusionOk="0">
                <a:moveTo>
                  <a:pt x="0" y="1403498"/>
                </a:moveTo>
                <a:lnTo>
                  <a:pt x="1403498" y="1403498"/>
                </a:lnTo>
                <a:lnTo>
                  <a:pt x="1403498" y="0"/>
                </a:lnTo>
                <a:lnTo>
                  <a:pt x="0" y="0"/>
                </a:lnTo>
                <a:lnTo>
                  <a:pt x="0" y="14034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99" name="Google Shape;399;g2d14fa4c457_0_380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905125" y="2423468"/>
            <a:ext cx="3791700" cy="434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2d14fa4c457_0_380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5060150" y="2499218"/>
            <a:ext cx="3791700" cy="434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2d14fa4c457_0_380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9215175" y="2499218"/>
            <a:ext cx="3791700" cy="434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g2d14fa4c457_0_380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13370200" y="2499218"/>
            <a:ext cx="3791700" cy="4340958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2d14fa4c457_0_380"/>
          <p:cNvSpPr txBox="1"/>
          <p:nvPr/>
        </p:nvSpPr>
        <p:spPr>
          <a:xfrm>
            <a:off x="1752575" y="410350"/>
            <a:ext cx="15916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Наукова робота студентів</a:t>
            </a:r>
            <a:endParaRPr sz="4000">
              <a:solidFill>
                <a:srgbClr val="2B48FE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8"/>
          <p:cNvGrpSpPr/>
          <p:nvPr/>
        </p:nvGrpSpPr>
        <p:grpSpPr>
          <a:xfrm>
            <a:off x="313880" y="4481952"/>
            <a:ext cx="6462000" cy="607219"/>
            <a:chOff x="1238718" y="3968002"/>
            <a:chExt cx="6462000" cy="607219"/>
          </a:xfrm>
        </p:grpSpPr>
        <p:sp>
          <p:nvSpPr>
            <p:cNvPr id="99" name="Google Shape;99;p8"/>
            <p:cNvSpPr txBox="1"/>
            <p:nvPr/>
          </p:nvSpPr>
          <p:spPr>
            <a:xfrm>
              <a:off x="1481118" y="4313921"/>
              <a:ext cx="5977200" cy="26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96" b="1">
                  <a:solidFill>
                    <a:srgbClr val="2B48F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працівників за основним місцем роботи</a:t>
              </a: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100" name="Google Shape;100;p8"/>
            <p:cNvSpPr txBox="1"/>
            <p:nvPr/>
          </p:nvSpPr>
          <p:spPr>
            <a:xfrm>
              <a:off x="1238718" y="3968002"/>
              <a:ext cx="6462000" cy="3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 dirty="0" err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Загальна</a:t>
              </a:r>
              <a:r>
                <a:rPr lang="en-US" sz="2599" b="1" dirty="0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 </a:t>
              </a:r>
              <a:r>
                <a:rPr lang="en-US" sz="2599" b="1" dirty="0" err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чисельність</a:t>
              </a:r>
              <a:endParaRPr sz="100" dirty="0">
                <a:solidFill>
                  <a:srgbClr val="2B48FE"/>
                </a:solidFill>
              </a:endParaRPr>
            </a:p>
          </p:txBody>
        </p:sp>
      </p:grpSp>
      <p:sp>
        <p:nvSpPr>
          <p:cNvPr id="101" name="Google Shape;101;p8"/>
          <p:cNvSpPr/>
          <p:nvPr/>
        </p:nvSpPr>
        <p:spPr>
          <a:xfrm rot="-5400000" flipH="1">
            <a:off x="0" y="0"/>
            <a:ext cx="1238718" cy="1238718"/>
          </a:xfrm>
          <a:custGeom>
            <a:avLst/>
            <a:gdLst/>
            <a:ahLst/>
            <a:cxnLst/>
            <a:rect l="l" t="t" r="r" b="b"/>
            <a:pathLst>
              <a:path w="1238718" h="1238718" extrusionOk="0">
                <a:moveTo>
                  <a:pt x="1238718" y="0"/>
                </a:moveTo>
                <a:lnTo>
                  <a:pt x="0" y="0"/>
                </a:lnTo>
                <a:lnTo>
                  <a:pt x="0" y="1238718"/>
                </a:lnTo>
                <a:lnTo>
                  <a:pt x="1238718" y="1238718"/>
                </a:lnTo>
                <a:lnTo>
                  <a:pt x="12387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2" name="Google Shape;102;p8"/>
          <p:cNvSpPr/>
          <p:nvPr/>
        </p:nvSpPr>
        <p:spPr>
          <a:xfrm rot="5400000" flipH="1">
            <a:off x="16884502" y="8883502"/>
            <a:ext cx="1403498" cy="1403498"/>
          </a:xfrm>
          <a:custGeom>
            <a:avLst/>
            <a:gdLst/>
            <a:ahLst/>
            <a:cxnLst/>
            <a:rect l="l" t="t" r="r" b="b"/>
            <a:pathLst>
              <a:path w="1403498" h="1403498" extrusionOk="0">
                <a:moveTo>
                  <a:pt x="0" y="1403498"/>
                </a:moveTo>
                <a:lnTo>
                  <a:pt x="1403498" y="1403498"/>
                </a:lnTo>
                <a:lnTo>
                  <a:pt x="1403498" y="0"/>
                </a:lnTo>
                <a:lnTo>
                  <a:pt x="0" y="0"/>
                </a:lnTo>
                <a:lnTo>
                  <a:pt x="0" y="14034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3" name="Google Shape;103;p8"/>
          <p:cNvSpPr txBox="1"/>
          <p:nvPr/>
        </p:nvSpPr>
        <p:spPr>
          <a:xfrm>
            <a:off x="4346425" y="406813"/>
            <a:ext cx="959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0" algn="ctr" rtl="0">
              <a:lnSpc>
                <a:spcPct val="11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Кадровий потенціал</a:t>
            </a:r>
            <a:endParaRPr sz="4000">
              <a:solidFill>
                <a:srgbClr val="2B48FE"/>
              </a:solidFill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15518575" y="8911900"/>
            <a:ext cx="1995854" cy="1281541"/>
          </a:xfrm>
          <a:custGeom>
            <a:avLst/>
            <a:gdLst/>
            <a:ahLst/>
            <a:cxnLst/>
            <a:rect l="l" t="t" r="r" b="b"/>
            <a:pathLst>
              <a:path w="5357997" h="3769237" extrusionOk="0">
                <a:moveTo>
                  <a:pt x="0" y="0"/>
                </a:moveTo>
                <a:lnTo>
                  <a:pt x="5357997" y="0"/>
                </a:lnTo>
                <a:lnTo>
                  <a:pt x="5357997" y="3769237"/>
                </a:lnTo>
                <a:lnTo>
                  <a:pt x="0" y="376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06" name="Google Shape;106;p8"/>
          <p:cNvGrpSpPr/>
          <p:nvPr/>
        </p:nvGrpSpPr>
        <p:grpSpPr>
          <a:xfrm>
            <a:off x="313880" y="8809477"/>
            <a:ext cx="6462000" cy="607219"/>
            <a:chOff x="1238718" y="3968002"/>
            <a:chExt cx="6462000" cy="607219"/>
          </a:xfrm>
        </p:grpSpPr>
        <p:sp>
          <p:nvSpPr>
            <p:cNvPr id="107" name="Google Shape;107;p8"/>
            <p:cNvSpPr txBox="1"/>
            <p:nvPr/>
          </p:nvSpPr>
          <p:spPr>
            <a:xfrm>
              <a:off x="1481118" y="4313921"/>
              <a:ext cx="5977200" cy="26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96" b="1">
                  <a:solidFill>
                    <a:srgbClr val="2B48F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зовнішніх сумісників</a:t>
              </a: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108" name="Google Shape;108;p8"/>
            <p:cNvSpPr txBox="1"/>
            <p:nvPr/>
          </p:nvSpPr>
          <p:spPr>
            <a:xfrm>
              <a:off x="1238718" y="3968002"/>
              <a:ext cx="6462000" cy="3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Загальна чисельність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grpSp>
        <p:nvGrpSpPr>
          <p:cNvPr id="109" name="Google Shape;109;p8"/>
          <p:cNvGrpSpPr/>
          <p:nvPr/>
        </p:nvGrpSpPr>
        <p:grpSpPr>
          <a:xfrm>
            <a:off x="6072180" y="4481952"/>
            <a:ext cx="6462000" cy="607219"/>
            <a:chOff x="1238718" y="3968002"/>
            <a:chExt cx="6462000" cy="607219"/>
          </a:xfrm>
        </p:grpSpPr>
        <p:sp>
          <p:nvSpPr>
            <p:cNvPr id="110" name="Google Shape;110;p8"/>
            <p:cNvSpPr txBox="1"/>
            <p:nvPr/>
          </p:nvSpPr>
          <p:spPr>
            <a:xfrm>
              <a:off x="1481118" y="4313921"/>
              <a:ext cx="5977200" cy="26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96" b="1">
                  <a:solidFill>
                    <a:srgbClr val="2B48F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за основним місцем роботи</a:t>
              </a: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111" name="Google Shape;111;p8"/>
            <p:cNvSpPr txBox="1"/>
            <p:nvPr/>
          </p:nvSpPr>
          <p:spPr>
            <a:xfrm>
              <a:off x="1238718" y="3968002"/>
              <a:ext cx="6462000" cy="3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Чисельність НПП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grpSp>
        <p:nvGrpSpPr>
          <p:cNvPr id="112" name="Google Shape;112;p8"/>
          <p:cNvGrpSpPr/>
          <p:nvPr/>
        </p:nvGrpSpPr>
        <p:grpSpPr>
          <a:xfrm>
            <a:off x="6072180" y="8809477"/>
            <a:ext cx="6462000" cy="607219"/>
            <a:chOff x="1238718" y="3968002"/>
            <a:chExt cx="6462000" cy="607219"/>
          </a:xfrm>
        </p:grpSpPr>
        <p:sp>
          <p:nvSpPr>
            <p:cNvPr id="113" name="Google Shape;113;p8"/>
            <p:cNvSpPr txBox="1"/>
            <p:nvPr/>
          </p:nvSpPr>
          <p:spPr>
            <a:xfrm>
              <a:off x="1481118" y="4313921"/>
              <a:ext cx="5977200" cy="26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96" b="1">
                  <a:solidFill>
                    <a:srgbClr val="2B48F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за основним місцем роботи</a:t>
              </a: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114" name="Google Shape;114;p8"/>
            <p:cNvSpPr txBox="1"/>
            <p:nvPr/>
          </p:nvSpPr>
          <p:spPr>
            <a:xfrm>
              <a:off x="1238718" y="3968002"/>
              <a:ext cx="6462000" cy="3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Молоді вчені НПП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grpSp>
        <p:nvGrpSpPr>
          <p:cNvPr id="115" name="Google Shape;115;p8"/>
          <p:cNvGrpSpPr/>
          <p:nvPr/>
        </p:nvGrpSpPr>
        <p:grpSpPr>
          <a:xfrm>
            <a:off x="11899006" y="4481952"/>
            <a:ext cx="6462000" cy="607219"/>
            <a:chOff x="1238718" y="3968002"/>
            <a:chExt cx="6462000" cy="607219"/>
          </a:xfrm>
        </p:grpSpPr>
        <p:sp>
          <p:nvSpPr>
            <p:cNvPr id="116" name="Google Shape;116;p8"/>
            <p:cNvSpPr txBox="1"/>
            <p:nvPr/>
          </p:nvSpPr>
          <p:spPr>
            <a:xfrm>
              <a:off x="1481118" y="4313921"/>
              <a:ext cx="5977200" cy="26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96" b="1">
                  <a:solidFill>
                    <a:srgbClr val="2B48F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за основним місцем роботи</a:t>
              </a: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117" name="Google Shape;117;p8"/>
            <p:cNvSpPr txBox="1"/>
            <p:nvPr/>
          </p:nvSpPr>
          <p:spPr>
            <a:xfrm>
              <a:off x="1238718" y="3968002"/>
              <a:ext cx="6462000" cy="3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Чисельність НП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grpSp>
        <p:nvGrpSpPr>
          <p:cNvPr id="118" name="Google Shape;118;p8"/>
          <p:cNvGrpSpPr/>
          <p:nvPr/>
        </p:nvGrpSpPr>
        <p:grpSpPr>
          <a:xfrm>
            <a:off x="11899006" y="8809477"/>
            <a:ext cx="6462000" cy="607219"/>
            <a:chOff x="1238718" y="3968002"/>
            <a:chExt cx="6462000" cy="607219"/>
          </a:xfrm>
        </p:grpSpPr>
        <p:sp>
          <p:nvSpPr>
            <p:cNvPr id="119" name="Google Shape;119;p8"/>
            <p:cNvSpPr txBox="1"/>
            <p:nvPr/>
          </p:nvSpPr>
          <p:spPr>
            <a:xfrm>
              <a:off x="1481118" y="4313921"/>
              <a:ext cx="5977200" cy="26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96" b="1">
                  <a:solidFill>
                    <a:srgbClr val="2B48F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за основним місцем роботи</a:t>
              </a: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120" name="Google Shape;120;p8"/>
            <p:cNvSpPr txBox="1"/>
            <p:nvPr/>
          </p:nvSpPr>
          <p:spPr>
            <a:xfrm>
              <a:off x="1238718" y="3968002"/>
              <a:ext cx="6462000" cy="3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Молоді вчені НП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graphicFrame>
        <p:nvGraphicFramePr>
          <p:cNvPr id="4" name="Діаграма 3"/>
          <p:cNvGraphicFramePr/>
          <p:nvPr>
            <p:extLst>
              <p:ext uri="{D42A27DB-BD31-4B8C-83A1-F6EECF244321}">
                <p14:modId xmlns:p14="http://schemas.microsoft.com/office/powerpoint/2010/main" val="2054990795"/>
              </p:ext>
            </p:extLst>
          </p:nvPr>
        </p:nvGraphicFramePr>
        <p:xfrm>
          <a:off x="759875" y="865565"/>
          <a:ext cx="5624211" cy="373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Діаграма 32"/>
          <p:cNvGraphicFramePr/>
          <p:nvPr>
            <p:extLst>
              <p:ext uri="{D42A27DB-BD31-4B8C-83A1-F6EECF244321}">
                <p14:modId xmlns:p14="http://schemas.microsoft.com/office/powerpoint/2010/main" val="1188463887"/>
              </p:ext>
            </p:extLst>
          </p:nvPr>
        </p:nvGraphicFramePr>
        <p:xfrm>
          <a:off x="6513469" y="846088"/>
          <a:ext cx="5624211" cy="373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Діаграма 33"/>
          <p:cNvGraphicFramePr/>
          <p:nvPr>
            <p:extLst>
              <p:ext uri="{D42A27DB-BD31-4B8C-83A1-F6EECF244321}">
                <p14:modId xmlns:p14="http://schemas.microsoft.com/office/powerpoint/2010/main" val="3089523815"/>
              </p:ext>
            </p:extLst>
          </p:nvPr>
        </p:nvGraphicFramePr>
        <p:xfrm>
          <a:off x="779927" y="5054068"/>
          <a:ext cx="5624211" cy="373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5" name="Діаграма 34"/>
          <p:cNvGraphicFramePr/>
          <p:nvPr>
            <p:extLst>
              <p:ext uri="{D42A27DB-BD31-4B8C-83A1-F6EECF244321}">
                <p14:modId xmlns:p14="http://schemas.microsoft.com/office/powerpoint/2010/main" val="1763564708"/>
              </p:ext>
            </p:extLst>
          </p:nvPr>
        </p:nvGraphicFramePr>
        <p:xfrm>
          <a:off x="6538400" y="5054067"/>
          <a:ext cx="5624211" cy="373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6" name="Діаграма 35"/>
          <p:cNvGraphicFramePr/>
          <p:nvPr>
            <p:extLst>
              <p:ext uri="{D42A27DB-BD31-4B8C-83A1-F6EECF244321}">
                <p14:modId xmlns:p14="http://schemas.microsoft.com/office/powerpoint/2010/main" val="1728440438"/>
              </p:ext>
            </p:extLst>
          </p:nvPr>
        </p:nvGraphicFramePr>
        <p:xfrm>
          <a:off x="12291780" y="846087"/>
          <a:ext cx="5624211" cy="373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7" name="Діаграма 36"/>
          <p:cNvGraphicFramePr/>
          <p:nvPr>
            <p:extLst>
              <p:ext uri="{D42A27DB-BD31-4B8C-83A1-F6EECF244321}">
                <p14:modId xmlns:p14="http://schemas.microsoft.com/office/powerpoint/2010/main" val="3902640070"/>
              </p:ext>
            </p:extLst>
          </p:nvPr>
        </p:nvGraphicFramePr>
        <p:xfrm>
          <a:off x="12292878" y="5027202"/>
          <a:ext cx="5624211" cy="373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d14fa4c457_0_6"/>
          <p:cNvSpPr/>
          <p:nvPr/>
        </p:nvSpPr>
        <p:spPr>
          <a:xfrm rot="-5400000" flipH="1">
            <a:off x="0" y="0"/>
            <a:ext cx="1238718" cy="1238718"/>
          </a:xfrm>
          <a:custGeom>
            <a:avLst/>
            <a:gdLst/>
            <a:ahLst/>
            <a:cxnLst/>
            <a:rect l="l" t="t" r="r" b="b"/>
            <a:pathLst>
              <a:path w="1238718" h="1238718" extrusionOk="0">
                <a:moveTo>
                  <a:pt x="1238718" y="0"/>
                </a:moveTo>
                <a:lnTo>
                  <a:pt x="0" y="0"/>
                </a:lnTo>
                <a:lnTo>
                  <a:pt x="0" y="1238718"/>
                </a:lnTo>
                <a:lnTo>
                  <a:pt x="1238718" y="1238718"/>
                </a:lnTo>
                <a:lnTo>
                  <a:pt x="12387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1" name="Google Shape;131;g2d14fa4c457_0_6"/>
          <p:cNvSpPr/>
          <p:nvPr/>
        </p:nvSpPr>
        <p:spPr>
          <a:xfrm rot="5400000" flipH="1">
            <a:off x="16884502" y="8883502"/>
            <a:ext cx="1403498" cy="1403498"/>
          </a:xfrm>
          <a:custGeom>
            <a:avLst/>
            <a:gdLst/>
            <a:ahLst/>
            <a:cxnLst/>
            <a:rect l="l" t="t" r="r" b="b"/>
            <a:pathLst>
              <a:path w="1403498" h="1403498" extrusionOk="0">
                <a:moveTo>
                  <a:pt x="0" y="1403498"/>
                </a:moveTo>
                <a:lnTo>
                  <a:pt x="1403498" y="1403498"/>
                </a:lnTo>
                <a:lnTo>
                  <a:pt x="1403498" y="0"/>
                </a:lnTo>
                <a:lnTo>
                  <a:pt x="0" y="0"/>
                </a:lnTo>
                <a:lnTo>
                  <a:pt x="0" y="14034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2" name="Google Shape;132;g2d14fa4c457_0_6"/>
          <p:cNvSpPr/>
          <p:nvPr/>
        </p:nvSpPr>
        <p:spPr>
          <a:xfrm>
            <a:off x="15471100" y="8944475"/>
            <a:ext cx="1995854" cy="1281541"/>
          </a:xfrm>
          <a:custGeom>
            <a:avLst/>
            <a:gdLst/>
            <a:ahLst/>
            <a:cxnLst/>
            <a:rect l="l" t="t" r="r" b="b"/>
            <a:pathLst>
              <a:path w="5357997" h="3769237" extrusionOk="0">
                <a:moveTo>
                  <a:pt x="0" y="0"/>
                </a:moveTo>
                <a:lnTo>
                  <a:pt x="5357997" y="0"/>
                </a:lnTo>
                <a:lnTo>
                  <a:pt x="5357997" y="3769237"/>
                </a:lnTo>
                <a:lnTo>
                  <a:pt x="0" y="376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4" name="Google Shape;134;g2d14fa4c457_0_6"/>
          <p:cNvSpPr txBox="1"/>
          <p:nvPr/>
        </p:nvSpPr>
        <p:spPr>
          <a:xfrm>
            <a:off x="619359" y="4732875"/>
            <a:ext cx="6416986" cy="185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99" b="1" dirty="0" err="1">
                <a:solidFill>
                  <a:srgbClr val="FFBC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Річний</a:t>
            </a:r>
            <a:r>
              <a:rPr lang="en-US" sz="4299" b="1" dirty="0">
                <a:solidFill>
                  <a:srgbClr val="FFBC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-US" sz="4299" b="1" dirty="0" err="1">
                <a:solidFill>
                  <a:srgbClr val="FFBC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фонд</a:t>
            </a:r>
            <a:r>
              <a:rPr lang="en-US" sz="4299" b="1" dirty="0">
                <a:solidFill>
                  <a:srgbClr val="FFBC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-US" sz="4299" b="1" dirty="0" err="1">
                <a:solidFill>
                  <a:srgbClr val="FFBC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заробітної</a:t>
            </a:r>
            <a:r>
              <a:rPr lang="en-US" sz="4299" b="1" dirty="0">
                <a:solidFill>
                  <a:srgbClr val="FFBC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-US" sz="4299" b="1" dirty="0" err="1">
                <a:solidFill>
                  <a:srgbClr val="FFBC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плати</a:t>
            </a:r>
            <a:endParaRPr sz="1800" dirty="0">
              <a:solidFill>
                <a:srgbClr val="FFBC00"/>
              </a:solidFill>
            </a:endParaRPr>
          </a:p>
        </p:txBody>
      </p:sp>
      <p:sp>
        <p:nvSpPr>
          <p:cNvPr id="135" name="Google Shape;135;g2d14fa4c457_0_6"/>
          <p:cNvSpPr txBox="1"/>
          <p:nvPr/>
        </p:nvSpPr>
        <p:spPr>
          <a:xfrm>
            <a:off x="4498825" y="559213"/>
            <a:ext cx="959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0" algn="ctr" rtl="0">
              <a:lnSpc>
                <a:spcPct val="11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Кадровий потенціал</a:t>
            </a:r>
            <a:endParaRPr sz="4000">
              <a:solidFill>
                <a:srgbClr val="2B48FE"/>
              </a:solidFill>
            </a:endParaRPr>
          </a:p>
        </p:txBody>
      </p:sp>
      <p:graphicFrame>
        <p:nvGraphicFramePr>
          <p:cNvPr id="8" name="Діаграма 7"/>
          <p:cNvGraphicFramePr/>
          <p:nvPr>
            <p:extLst>
              <p:ext uri="{D42A27DB-BD31-4B8C-83A1-F6EECF244321}">
                <p14:modId xmlns:p14="http://schemas.microsoft.com/office/powerpoint/2010/main" val="1697350016"/>
              </p:ext>
            </p:extLst>
          </p:nvPr>
        </p:nvGraphicFramePr>
        <p:xfrm>
          <a:off x="7724656" y="1252515"/>
          <a:ext cx="10563344" cy="696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Google Shape;151;g2d14fa4c457_0_55"/>
          <p:cNvSpPr txBox="1"/>
          <p:nvPr/>
        </p:nvSpPr>
        <p:spPr>
          <a:xfrm rot="16200000">
            <a:off x="3794507" y="4651893"/>
            <a:ext cx="7168800" cy="6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0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2B48FE"/>
                </a:solidFill>
                <a:latin typeface="Montserrat"/>
                <a:ea typeface="Montserrat"/>
                <a:cs typeface="Montserrat"/>
                <a:sym typeface="Montserrat"/>
              </a:rPr>
              <a:t>м</a:t>
            </a:r>
            <a:r>
              <a:rPr lang="uk-UA" sz="2800" b="1" dirty="0" smtClean="0">
                <a:solidFill>
                  <a:srgbClr val="2B48FE"/>
                </a:solidFill>
                <a:latin typeface="Montserrat"/>
                <a:ea typeface="Montserrat"/>
                <a:cs typeface="Montserrat"/>
                <a:sym typeface="Montserrat"/>
              </a:rPr>
              <a:t>лн грн</a:t>
            </a:r>
            <a:endParaRPr sz="2800" b="1" dirty="0">
              <a:solidFill>
                <a:srgbClr val="2B48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g2d14fa4c457_0_55"/>
          <p:cNvGrpSpPr/>
          <p:nvPr/>
        </p:nvGrpSpPr>
        <p:grpSpPr>
          <a:xfrm>
            <a:off x="1539030" y="4592702"/>
            <a:ext cx="6462000" cy="515119"/>
            <a:chOff x="1238718" y="3968002"/>
            <a:chExt cx="6462000" cy="515119"/>
          </a:xfrm>
        </p:grpSpPr>
        <p:sp>
          <p:nvSpPr>
            <p:cNvPr id="141" name="Google Shape;141;g2d14fa4c457_0_55"/>
            <p:cNvSpPr txBox="1"/>
            <p:nvPr/>
          </p:nvSpPr>
          <p:spPr>
            <a:xfrm>
              <a:off x="1481118" y="4313921"/>
              <a:ext cx="5977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142" name="Google Shape;142;g2d14fa4c457_0_55"/>
            <p:cNvSpPr txBox="1"/>
            <p:nvPr/>
          </p:nvSpPr>
          <p:spPr>
            <a:xfrm>
              <a:off x="1238718" y="3968002"/>
              <a:ext cx="6462000" cy="3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Загальна чисельність аспірантів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sp>
        <p:nvSpPr>
          <p:cNvPr id="143" name="Google Shape;143;g2d14fa4c457_0_55"/>
          <p:cNvSpPr/>
          <p:nvPr/>
        </p:nvSpPr>
        <p:spPr>
          <a:xfrm rot="-5400000" flipH="1">
            <a:off x="0" y="0"/>
            <a:ext cx="1238718" cy="1238718"/>
          </a:xfrm>
          <a:custGeom>
            <a:avLst/>
            <a:gdLst/>
            <a:ahLst/>
            <a:cxnLst/>
            <a:rect l="l" t="t" r="r" b="b"/>
            <a:pathLst>
              <a:path w="1238718" h="1238718" extrusionOk="0">
                <a:moveTo>
                  <a:pt x="1238718" y="0"/>
                </a:moveTo>
                <a:lnTo>
                  <a:pt x="0" y="0"/>
                </a:lnTo>
                <a:lnTo>
                  <a:pt x="0" y="1238718"/>
                </a:lnTo>
                <a:lnTo>
                  <a:pt x="1238718" y="1238718"/>
                </a:lnTo>
                <a:lnTo>
                  <a:pt x="12387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4" name="Google Shape;144;g2d14fa4c457_0_55"/>
          <p:cNvSpPr/>
          <p:nvPr/>
        </p:nvSpPr>
        <p:spPr>
          <a:xfrm rot="5400000" flipH="1">
            <a:off x="16884502" y="8883502"/>
            <a:ext cx="1403498" cy="1403498"/>
          </a:xfrm>
          <a:custGeom>
            <a:avLst/>
            <a:gdLst/>
            <a:ahLst/>
            <a:cxnLst/>
            <a:rect l="l" t="t" r="r" b="b"/>
            <a:pathLst>
              <a:path w="1403498" h="1403498" extrusionOk="0">
                <a:moveTo>
                  <a:pt x="0" y="1403498"/>
                </a:moveTo>
                <a:lnTo>
                  <a:pt x="1403498" y="1403498"/>
                </a:lnTo>
                <a:lnTo>
                  <a:pt x="1403498" y="0"/>
                </a:lnTo>
                <a:lnTo>
                  <a:pt x="0" y="0"/>
                </a:lnTo>
                <a:lnTo>
                  <a:pt x="0" y="14034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5" name="Google Shape;145;g2d14fa4c457_0_55"/>
          <p:cNvSpPr txBox="1"/>
          <p:nvPr/>
        </p:nvSpPr>
        <p:spPr>
          <a:xfrm>
            <a:off x="4346425" y="406813"/>
            <a:ext cx="959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Підготовка наукових кадрів</a:t>
            </a:r>
            <a:endParaRPr sz="4000">
              <a:solidFill>
                <a:srgbClr val="2B48FE"/>
              </a:solidFill>
            </a:endParaRPr>
          </a:p>
        </p:txBody>
      </p:sp>
      <p:sp>
        <p:nvSpPr>
          <p:cNvPr id="146" name="Google Shape;146;g2d14fa4c457_0_55"/>
          <p:cNvSpPr/>
          <p:nvPr/>
        </p:nvSpPr>
        <p:spPr>
          <a:xfrm>
            <a:off x="15518575" y="8911900"/>
            <a:ext cx="1995854" cy="1281541"/>
          </a:xfrm>
          <a:custGeom>
            <a:avLst/>
            <a:gdLst/>
            <a:ahLst/>
            <a:cxnLst/>
            <a:rect l="l" t="t" r="r" b="b"/>
            <a:pathLst>
              <a:path w="5357997" h="3769237" extrusionOk="0">
                <a:moveTo>
                  <a:pt x="0" y="0"/>
                </a:moveTo>
                <a:lnTo>
                  <a:pt x="5357997" y="0"/>
                </a:lnTo>
                <a:lnTo>
                  <a:pt x="5357997" y="3769237"/>
                </a:lnTo>
                <a:lnTo>
                  <a:pt x="0" y="376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47" name="Google Shape;147;g2d14fa4c457_0_55"/>
          <p:cNvGrpSpPr/>
          <p:nvPr/>
        </p:nvGrpSpPr>
        <p:grpSpPr>
          <a:xfrm>
            <a:off x="1238725" y="8966275"/>
            <a:ext cx="7062600" cy="960300"/>
            <a:chOff x="1238713" y="3968000"/>
            <a:chExt cx="7062600" cy="960300"/>
          </a:xfrm>
        </p:grpSpPr>
        <p:sp>
          <p:nvSpPr>
            <p:cNvPr id="148" name="Google Shape;148;g2d14fa4c457_0_55"/>
            <p:cNvSpPr txBox="1"/>
            <p:nvPr/>
          </p:nvSpPr>
          <p:spPr>
            <a:xfrm>
              <a:off x="1481118" y="4313921"/>
              <a:ext cx="5977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149" name="Google Shape;149;g2d14fa4c457_0_55"/>
            <p:cNvSpPr txBox="1"/>
            <p:nvPr/>
          </p:nvSpPr>
          <p:spPr>
            <a:xfrm>
              <a:off x="1238713" y="3968000"/>
              <a:ext cx="7062600" cy="9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навчаються за STEM-спеціальностями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sp>
        <p:nvSpPr>
          <p:cNvPr id="151" name="Google Shape;151;g2d14fa4c457_0_55"/>
          <p:cNvSpPr txBox="1"/>
          <p:nvPr/>
        </p:nvSpPr>
        <p:spPr>
          <a:xfrm>
            <a:off x="9999487" y="4844013"/>
            <a:ext cx="7168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0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2B48FE"/>
                </a:solidFill>
                <a:latin typeface="Montserrat"/>
                <a:ea typeface="Montserrat"/>
                <a:cs typeface="Montserrat"/>
                <a:sym typeface="Montserrat"/>
              </a:rPr>
              <a:t>Кількість</a:t>
            </a:r>
            <a:r>
              <a:rPr lang="en-US" sz="1600" b="1" dirty="0">
                <a:solidFill>
                  <a:srgbClr val="2B48F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rgbClr val="2B48FE"/>
                </a:solidFill>
                <a:latin typeface="Montserrat"/>
                <a:ea typeface="Montserrat"/>
                <a:cs typeface="Montserrat"/>
                <a:sym typeface="Montserrat"/>
              </a:rPr>
              <a:t>присуджених</a:t>
            </a:r>
            <a:r>
              <a:rPr lang="en-US" sz="1600" b="1" dirty="0">
                <a:solidFill>
                  <a:srgbClr val="2B48F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rgbClr val="2B48FE"/>
                </a:solidFill>
                <a:latin typeface="Montserrat"/>
                <a:ea typeface="Montserrat"/>
                <a:cs typeface="Montserrat"/>
                <a:sym typeface="Montserrat"/>
              </a:rPr>
              <a:t>штатним</a:t>
            </a:r>
            <a:r>
              <a:rPr lang="en-US" sz="1600" b="1" dirty="0">
                <a:solidFill>
                  <a:srgbClr val="2B48F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rgbClr val="2B48FE"/>
                </a:solidFill>
                <a:latin typeface="Montserrat"/>
                <a:ea typeface="Montserrat"/>
                <a:cs typeface="Montserrat"/>
                <a:sym typeface="Montserrat"/>
              </a:rPr>
              <a:t>співробітникам</a:t>
            </a:r>
            <a:r>
              <a:rPr lang="en-US" sz="1600" b="1" dirty="0">
                <a:solidFill>
                  <a:srgbClr val="2B48F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rgbClr val="2B48FE"/>
                </a:solidFill>
                <a:latin typeface="Montserrat"/>
                <a:ea typeface="Montserrat"/>
                <a:cs typeface="Montserrat"/>
                <a:sym typeface="Montserrat"/>
              </a:rPr>
              <a:t>та</a:t>
            </a:r>
            <a:r>
              <a:rPr lang="en-US" sz="1600" b="1" dirty="0">
                <a:solidFill>
                  <a:srgbClr val="2B48F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rgbClr val="2B48FE"/>
                </a:solidFill>
                <a:latin typeface="Montserrat"/>
                <a:ea typeface="Montserrat"/>
                <a:cs typeface="Montserrat"/>
                <a:sym typeface="Montserrat"/>
              </a:rPr>
              <a:t>аспірантам</a:t>
            </a:r>
            <a:endParaRPr sz="1600" b="1" dirty="0">
              <a:solidFill>
                <a:srgbClr val="2B48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g2d14fa4c457_0_55"/>
          <p:cNvSpPr txBox="1"/>
          <p:nvPr/>
        </p:nvSpPr>
        <p:spPr>
          <a:xfrm>
            <a:off x="8893975" y="5102950"/>
            <a:ext cx="9379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 dirty="0" err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ступенів</a:t>
            </a:r>
            <a:r>
              <a:rPr lang="en-US" sz="2299" b="1" dirty="0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-US" sz="2299" b="1" dirty="0" err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кандидата</a:t>
            </a:r>
            <a:r>
              <a:rPr lang="en-US" sz="2299" b="1" dirty="0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-US" sz="2299" b="1" dirty="0" err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наук</a:t>
            </a:r>
            <a:r>
              <a:rPr lang="en-US" sz="2299" b="1" dirty="0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(</a:t>
            </a:r>
            <a:r>
              <a:rPr lang="en-US" sz="2299" b="1" dirty="0" err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доктора</a:t>
            </a:r>
            <a:r>
              <a:rPr lang="en-US" sz="2299" b="1" dirty="0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-US" sz="2299" b="1" dirty="0" err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філософії</a:t>
            </a:r>
            <a:r>
              <a:rPr lang="en-US" sz="2299" b="1" dirty="0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)</a:t>
            </a:r>
            <a:endParaRPr sz="100" dirty="0">
              <a:solidFill>
                <a:srgbClr val="2B48FE"/>
              </a:solidFill>
            </a:endParaRPr>
          </a:p>
        </p:txBody>
      </p:sp>
      <p:sp>
        <p:nvSpPr>
          <p:cNvPr id="153" name="Google Shape;153;g2d14fa4c457_0_55"/>
          <p:cNvSpPr txBox="1"/>
          <p:nvPr/>
        </p:nvSpPr>
        <p:spPr>
          <a:xfrm>
            <a:off x="9999500" y="9246200"/>
            <a:ext cx="7383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0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B48FE"/>
                </a:solidFill>
                <a:latin typeface="Montserrat"/>
                <a:ea typeface="Montserrat"/>
                <a:cs typeface="Montserrat"/>
                <a:sym typeface="Montserrat"/>
              </a:rPr>
              <a:t>Кількість присуджених штатним співробітникам та докторантам</a:t>
            </a:r>
            <a:endParaRPr sz="1600" b="1">
              <a:solidFill>
                <a:srgbClr val="2B48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g2d14fa4c457_0_55"/>
          <p:cNvSpPr txBox="1"/>
          <p:nvPr/>
        </p:nvSpPr>
        <p:spPr>
          <a:xfrm>
            <a:off x="8893988" y="9505138"/>
            <a:ext cx="9379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ступеня доктора наук</a:t>
            </a:r>
            <a:endParaRPr sz="100">
              <a:solidFill>
                <a:srgbClr val="2B48FE"/>
              </a:solidFill>
            </a:endParaRPr>
          </a:p>
        </p:txBody>
      </p:sp>
      <p:graphicFrame>
        <p:nvGraphicFramePr>
          <p:cNvPr id="20" name="Діаграма 19"/>
          <p:cNvGraphicFramePr/>
          <p:nvPr>
            <p:extLst>
              <p:ext uri="{D42A27DB-BD31-4B8C-83A1-F6EECF244321}">
                <p14:modId xmlns:p14="http://schemas.microsoft.com/office/powerpoint/2010/main" val="1123156171"/>
              </p:ext>
            </p:extLst>
          </p:nvPr>
        </p:nvGraphicFramePr>
        <p:xfrm>
          <a:off x="1983137" y="5338521"/>
          <a:ext cx="5624211" cy="373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Діаграма 20"/>
          <p:cNvGraphicFramePr/>
          <p:nvPr>
            <p:extLst>
              <p:ext uri="{D42A27DB-BD31-4B8C-83A1-F6EECF244321}">
                <p14:modId xmlns:p14="http://schemas.microsoft.com/office/powerpoint/2010/main" val="3692643633"/>
              </p:ext>
            </p:extLst>
          </p:nvPr>
        </p:nvGraphicFramePr>
        <p:xfrm>
          <a:off x="1983137" y="1028423"/>
          <a:ext cx="5624211" cy="373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Діаграма 3"/>
          <p:cNvGraphicFramePr/>
          <p:nvPr>
            <p:extLst>
              <p:ext uri="{D42A27DB-BD31-4B8C-83A1-F6EECF244321}">
                <p14:modId xmlns:p14="http://schemas.microsoft.com/office/powerpoint/2010/main" val="3185332724"/>
              </p:ext>
            </p:extLst>
          </p:nvPr>
        </p:nvGraphicFramePr>
        <p:xfrm>
          <a:off x="9690615" y="975172"/>
          <a:ext cx="7193887" cy="383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Діаграма 24"/>
          <p:cNvGraphicFramePr/>
          <p:nvPr>
            <p:extLst>
              <p:ext uri="{D42A27DB-BD31-4B8C-83A1-F6EECF244321}">
                <p14:modId xmlns:p14="http://schemas.microsoft.com/office/powerpoint/2010/main" val="740181553"/>
              </p:ext>
            </p:extLst>
          </p:nvPr>
        </p:nvGraphicFramePr>
        <p:xfrm>
          <a:off x="9690615" y="5386932"/>
          <a:ext cx="7193887" cy="383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g2d14fa4c457_0_100"/>
          <p:cNvGrpSpPr/>
          <p:nvPr/>
        </p:nvGrpSpPr>
        <p:grpSpPr>
          <a:xfrm>
            <a:off x="1539030" y="4592702"/>
            <a:ext cx="6462000" cy="800100"/>
            <a:chOff x="1238718" y="3968002"/>
            <a:chExt cx="6462000" cy="800100"/>
          </a:xfrm>
        </p:grpSpPr>
        <p:sp>
          <p:nvSpPr>
            <p:cNvPr id="163" name="Google Shape;163;g2d14fa4c457_0_100"/>
            <p:cNvSpPr txBox="1"/>
            <p:nvPr/>
          </p:nvSpPr>
          <p:spPr>
            <a:xfrm>
              <a:off x="1481118" y="4313921"/>
              <a:ext cx="5977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164" name="Google Shape;164;g2d14fa4c457_0_100"/>
            <p:cNvSpPr txBox="1"/>
            <p:nvPr/>
          </p:nvSpPr>
          <p:spPr>
            <a:xfrm>
              <a:off x="1238718" y="3968002"/>
              <a:ext cx="6462000" cy="8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Обсяг фінансування із загального фонду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sp>
        <p:nvSpPr>
          <p:cNvPr id="165" name="Google Shape;165;g2d14fa4c457_0_100"/>
          <p:cNvSpPr/>
          <p:nvPr/>
        </p:nvSpPr>
        <p:spPr>
          <a:xfrm rot="-5400000" flipH="1">
            <a:off x="0" y="0"/>
            <a:ext cx="1238718" cy="1238718"/>
          </a:xfrm>
          <a:custGeom>
            <a:avLst/>
            <a:gdLst/>
            <a:ahLst/>
            <a:cxnLst/>
            <a:rect l="l" t="t" r="r" b="b"/>
            <a:pathLst>
              <a:path w="1238718" h="1238718" extrusionOk="0">
                <a:moveTo>
                  <a:pt x="1238718" y="0"/>
                </a:moveTo>
                <a:lnTo>
                  <a:pt x="0" y="0"/>
                </a:lnTo>
                <a:lnTo>
                  <a:pt x="0" y="1238718"/>
                </a:lnTo>
                <a:lnTo>
                  <a:pt x="1238718" y="1238718"/>
                </a:lnTo>
                <a:lnTo>
                  <a:pt x="12387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6" name="Google Shape;166;g2d14fa4c457_0_100"/>
          <p:cNvSpPr/>
          <p:nvPr/>
        </p:nvSpPr>
        <p:spPr>
          <a:xfrm rot="5400000" flipH="1">
            <a:off x="16884502" y="8883502"/>
            <a:ext cx="1403498" cy="1403498"/>
          </a:xfrm>
          <a:custGeom>
            <a:avLst/>
            <a:gdLst/>
            <a:ahLst/>
            <a:cxnLst/>
            <a:rect l="l" t="t" r="r" b="b"/>
            <a:pathLst>
              <a:path w="1403498" h="1403498" extrusionOk="0">
                <a:moveTo>
                  <a:pt x="0" y="1403498"/>
                </a:moveTo>
                <a:lnTo>
                  <a:pt x="1403498" y="1403498"/>
                </a:lnTo>
                <a:lnTo>
                  <a:pt x="1403498" y="0"/>
                </a:lnTo>
                <a:lnTo>
                  <a:pt x="0" y="0"/>
                </a:lnTo>
                <a:lnTo>
                  <a:pt x="0" y="14034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7" name="Google Shape;167;g2d14fa4c457_0_100"/>
          <p:cNvSpPr txBox="1"/>
          <p:nvPr/>
        </p:nvSpPr>
        <p:spPr>
          <a:xfrm>
            <a:off x="1736700" y="403625"/>
            <a:ext cx="14814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Фінансування науково-технічної діяльності</a:t>
            </a:r>
            <a:endParaRPr sz="4000">
              <a:solidFill>
                <a:srgbClr val="2B48FE"/>
              </a:solidFill>
            </a:endParaRPr>
          </a:p>
        </p:txBody>
      </p:sp>
      <p:sp>
        <p:nvSpPr>
          <p:cNvPr id="168" name="Google Shape;168;g2d14fa4c457_0_100"/>
          <p:cNvSpPr/>
          <p:nvPr/>
        </p:nvSpPr>
        <p:spPr>
          <a:xfrm>
            <a:off x="15518575" y="8911900"/>
            <a:ext cx="1995854" cy="1281541"/>
          </a:xfrm>
          <a:custGeom>
            <a:avLst/>
            <a:gdLst/>
            <a:ahLst/>
            <a:cxnLst/>
            <a:rect l="l" t="t" r="r" b="b"/>
            <a:pathLst>
              <a:path w="5357997" h="3769237" extrusionOk="0">
                <a:moveTo>
                  <a:pt x="0" y="0"/>
                </a:moveTo>
                <a:lnTo>
                  <a:pt x="5357997" y="0"/>
                </a:lnTo>
                <a:lnTo>
                  <a:pt x="5357997" y="3769237"/>
                </a:lnTo>
                <a:lnTo>
                  <a:pt x="0" y="376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69" name="Google Shape;169;g2d14fa4c457_0_100"/>
          <p:cNvGrpSpPr/>
          <p:nvPr/>
        </p:nvGrpSpPr>
        <p:grpSpPr>
          <a:xfrm>
            <a:off x="1238725" y="8966275"/>
            <a:ext cx="7062600" cy="800100"/>
            <a:chOff x="1238713" y="3968000"/>
            <a:chExt cx="7062600" cy="800100"/>
          </a:xfrm>
        </p:grpSpPr>
        <p:sp>
          <p:nvSpPr>
            <p:cNvPr id="170" name="Google Shape;170;g2d14fa4c457_0_100"/>
            <p:cNvSpPr txBox="1"/>
            <p:nvPr/>
          </p:nvSpPr>
          <p:spPr>
            <a:xfrm>
              <a:off x="1481118" y="4313921"/>
              <a:ext cx="5977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171" name="Google Shape;171;g2d14fa4c457_0_100"/>
            <p:cNvSpPr txBox="1"/>
            <p:nvPr/>
          </p:nvSpPr>
          <p:spPr>
            <a:xfrm>
              <a:off x="1238713" y="3968000"/>
              <a:ext cx="7062600" cy="8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Обсяг надходжень до спеціального фонду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sp>
        <p:nvSpPr>
          <p:cNvPr id="174" name="Google Shape;174;g2d14fa4c457_0_100"/>
          <p:cNvSpPr txBox="1"/>
          <p:nvPr/>
        </p:nvSpPr>
        <p:spPr>
          <a:xfrm>
            <a:off x="10725940" y="4824913"/>
            <a:ext cx="5715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B48FE"/>
                </a:solidFill>
                <a:latin typeface="Montserrat"/>
                <a:ea typeface="Montserrat"/>
                <a:cs typeface="Montserrat"/>
                <a:sym typeface="Montserrat"/>
              </a:rPr>
              <a:t>Сплачено податків та зборів у бюджети всіх рівнів з наукових рахунків</a:t>
            </a:r>
            <a:endParaRPr sz="2000" b="1">
              <a:solidFill>
                <a:srgbClr val="2B48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g2d14fa4c457_0_100"/>
          <p:cNvSpPr txBox="1"/>
          <p:nvPr/>
        </p:nvSpPr>
        <p:spPr>
          <a:xfrm>
            <a:off x="10725940" y="9173596"/>
            <a:ext cx="5715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B48FE"/>
                </a:solidFill>
                <a:latin typeface="Montserrat"/>
                <a:ea typeface="Montserrat"/>
                <a:cs typeface="Montserrat"/>
                <a:sym typeface="Montserrat"/>
              </a:rPr>
              <a:t>з них ПДВ з договорів/контрактів від українських замовників</a:t>
            </a:r>
            <a:endParaRPr sz="2000" b="1">
              <a:solidFill>
                <a:srgbClr val="2B48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8" name="Діаграма 17"/>
          <p:cNvGraphicFramePr/>
          <p:nvPr>
            <p:extLst>
              <p:ext uri="{D42A27DB-BD31-4B8C-83A1-F6EECF244321}">
                <p14:modId xmlns:p14="http://schemas.microsoft.com/office/powerpoint/2010/main" val="4012457504"/>
              </p:ext>
            </p:extLst>
          </p:nvPr>
        </p:nvGraphicFramePr>
        <p:xfrm>
          <a:off x="10397688" y="1042792"/>
          <a:ext cx="7193887" cy="383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іаграма 18"/>
          <p:cNvGraphicFramePr/>
          <p:nvPr>
            <p:extLst>
              <p:ext uri="{D42A27DB-BD31-4B8C-83A1-F6EECF244321}">
                <p14:modId xmlns:p14="http://schemas.microsoft.com/office/powerpoint/2010/main" val="3469287803"/>
              </p:ext>
            </p:extLst>
          </p:nvPr>
        </p:nvGraphicFramePr>
        <p:xfrm>
          <a:off x="10533610" y="5342437"/>
          <a:ext cx="7193887" cy="383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іаграма 19"/>
          <p:cNvGraphicFramePr/>
          <p:nvPr>
            <p:extLst>
              <p:ext uri="{D42A27DB-BD31-4B8C-83A1-F6EECF244321}">
                <p14:modId xmlns:p14="http://schemas.microsoft.com/office/powerpoint/2010/main" val="2915268201"/>
              </p:ext>
            </p:extLst>
          </p:nvPr>
        </p:nvGraphicFramePr>
        <p:xfrm>
          <a:off x="1834119" y="5208531"/>
          <a:ext cx="5624211" cy="373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Діаграма 20"/>
          <p:cNvGraphicFramePr/>
          <p:nvPr>
            <p:extLst>
              <p:ext uri="{D42A27DB-BD31-4B8C-83A1-F6EECF244321}">
                <p14:modId xmlns:p14="http://schemas.microsoft.com/office/powerpoint/2010/main" val="2268348948"/>
              </p:ext>
            </p:extLst>
          </p:nvPr>
        </p:nvGraphicFramePr>
        <p:xfrm>
          <a:off x="1957919" y="979555"/>
          <a:ext cx="5624211" cy="373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g2d14fa4c457_0_148"/>
          <p:cNvGrpSpPr/>
          <p:nvPr/>
        </p:nvGrpSpPr>
        <p:grpSpPr>
          <a:xfrm>
            <a:off x="1480388" y="5176746"/>
            <a:ext cx="6462000" cy="2779879"/>
            <a:chOff x="1195950" y="4313921"/>
            <a:chExt cx="6462000" cy="2779879"/>
          </a:xfrm>
        </p:grpSpPr>
        <p:sp>
          <p:nvSpPr>
            <p:cNvPr id="183" name="Google Shape;183;g2d14fa4c457_0_148"/>
            <p:cNvSpPr txBox="1"/>
            <p:nvPr/>
          </p:nvSpPr>
          <p:spPr>
            <a:xfrm>
              <a:off x="1481118" y="4313921"/>
              <a:ext cx="5977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184" name="Google Shape;184;g2d14fa4c457_0_148"/>
            <p:cNvSpPr txBox="1"/>
            <p:nvPr/>
          </p:nvSpPr>
          <p:spPr>
            <a:xfrm>
              <a:off x="1195950" y="6293700"/>
              <a:ext cx="6462000" cy="8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Капітальні витрати на придбання нового наукового обладнання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sp>
        <p:nvSpPr>
          <p:cNvPr id="185" name="Google Shape;185;g2d14fa4c457_0_148"/>
          <p:cNvSpPr/>
          <p:nvPr/>
        </p:nvSpPr>
        <p:spPr>
          <a:xfrm rot="-5400000" flipH="1">
            <a:off x="0" y="0"/>
            <a:ext cx="1238718" cy="1238718"/>
          </a:xfrm>
          <a:custGeom>
            <a:avLst/>
            <a:gdLst/>
            <a:ahLst/>
            <a:cxnLst/>
            <a:rect l="l" t="t" r="r" b="b"/>
            <a:pathLst>
              <a:path w="1238718" h="1238718" extrusionOk="0">
                <a:moveTo>
                  <a:pt x="1238718" y="0"/>
                </a:moveTo>
                <a:lnTo>
                  <a:pt x="0" y="0"/>
                </a:lnTo>
                <a:lnTo>
                  <a:pt x="0" y="1238718"/>
                </a:lnTo>
                <a:lnTo>
                  <a:pt x="1238718" y="1238718"/>
                </a:lnTo>
                <a:lnTo>
                  <a:pt x="12387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6" name="Google Shape;186;g2d14fa4c457_0_148"/>
          <p:cNvSpPr/>
          <p:nvPr/>
        </p:nvSpPr>
        <p:spPr>
          <a:xfrm rot="5400000" flipH="1">
            <a:off x="16884502" y="8883502"/>
            <a:ext cx="1403498" cy="1403498"/>
          </a:xfrm>
          <a:custGeom>
            <a:avLst/>
            <a:gdLst/>
            <a:ahLst/>
            <a:cxnLst/>
            <a:rect l="l" t="t" r="r" b="b"/>
            <a:pathLst>
              <a:path w="1403498" h="1403498" extrusionOk="0">
                <a:moveTo>
                  <a:pt x="0" y="1403498"/>
                </a:moveTo>
                <a:lnTo>
                  <a:pt x="1403498" y="1403498"/>
                </a:lnTo>
                <a:lnTo>
                  <a:pt x="1403498" y="0"/>
                </a:lnTo>
                <a:lnTo>
                  <a:pt x="0" y="0"/>
                </a:lnTo>
                <a:lnTo>
                  <a:pt x="0" y="14034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7" name="Google Shape;187;g2d14fa4c457_0_148"/>
          <p:cNvSpPr txBox="1"/>
          <p:nvPr/>
        </p:nvSpPr>
        <p:spPr>
          <a:xfrm>
            <a:off x="1736700" y="467125"/>
            <a:ext cx="14814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Матеріально-технічне забезпечення</a:t>
            </a:r>
            <a:endParaRPr sz="4000">
              <a:solidFill>
                <a:srgbClr val="2B48FE"/>
              </a:solidFill>
            </a:endParaRPr>
          </a:p>
        </p:txBody>
      </p:sp>
      <p:sp>
        <p:nvSpPr>
          <p:cNvPr id="188" name="Google Shape;188;g2d14fa4c457_0_148"/>
          <p:cNvSpPr/>
          <p:nvPr/>
        </p:nvSpPr>
        <p:spPr>
          <a:xfrm>
            <a:off x="15518575" y="8911900"/>
            <a:ext cx="1995854" cy="1281541"/>
          </a:xfrm>
          <a:custGeom>
            <a:avLst/>
            <a:gdLst/>
            <a:ahLst/>
            <a:cxnLst/>
            <a:rect l="l" t="t" r="r" b="b"/>
            <a:pathLst>
              <a:path w="5357997" h="3769237" extrusionOk="0">
                <a:moveTo>
                  <a:pt x="0" y="0"/>
                </a:moveTo>
                <a:lnTo>
                  <a:pt x="5357997" y="0"/>
                </a:lnTo>
                <a:lnTo>
                  <a:pt x="5357997" y="3769237"/>
                </a:lnTo>
                <a:lnTo>
                  <a:pt x="0" y="376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89" name="Google Shape;189;g2d14fa4c457_0_148"/>
          <p:cNvGrpSpPr/>
          <p:nvPr/>
        </p:nvGrpSpPr>
        <p:grpSpPr>
          <a:xfrm>
            <a:off x="1465255" y="7156525"/>
            <a:ext cx="15200707" cy="2769371"/>
            <a:chOff x="1481118" y="1713750"/>
            <a:chExt cx="15200707" cy="2769371"/>
          </a:xfrm>
        </p:grpSpPr>
        <p:sp>
          <p:nvSpPr>
            <p:cNvPr id="190" name="Google Shape;190;g2d14fa4c457_0_148"/>
            <p:cNvSpPr txBox="1"/>
            <p:nvPr/>
          </p:nvSpPr>
          <p:spPr>
            <a:xfrm>
              <a:off x="1481118" y="4313921"/>
              <a:ext cx="5977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191" name="Google Shape;191;g2d14fa4c457_0_148"/>
            <p:cNvSpPr txBox="1"/>
            <p:nvPr/>
          </p:nvSpPr>
          <p:spPr>
            <a:xfrm>
              <a:off x="9619225" y="1713750"/>
              <a:ext cx="7062600" cy="13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Капітальні витрати на підвищення енергоефективності, </a:t>
              </a:r>
              <a:endParaRPr sz="2599" b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впровадження технологій зеленої енергетики, заходи із зменшення карбонового сліду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graphicFrame>
        <p:nvGraphicFramePr>
          <p:cNvPr id="4" name="Діаграма 3"/>
          <p:cNvGraphicFramePr/>
          <p:nvPr>
            <p:extLst>
              <p:ext uri="{D42A27DB-BD31-4B8C-83A1-F6EECF244321}">
                <p14:modId xmlns:p14="http://schemas.microsoft.com/office/powerpoint/2010/main" val="2484612908"/>
              </p:ext>
            </p:extLst>
          </p:nvPr>
        </p:nvGraphicFramePr>
        <p:xfrm>
          <a:off x="791940" y="1433945"/>
          <a:ext cx="8340436" cy="543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іаграма 16"/>
          <p:cNvGraphicFramePr/>
          <p:nvPr>
            <p:extLst>
              <p:ext uri="{D42A27DB-BD31-4B8C-83A1-F6EECF244321}">
                <p14:modId xmlns:p14="http://schemas.microsoft.com/office/powerpoint/2010/main" val="967999306"/>
              </p:ext>
            </p:extLst>
          </p:nvPr>
        </p:nvGraphicFramePr>
        <p:xfrm>
          <a:off x="8964444" y="1433945"/>
          <a:ext cx="8340436" cy="543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g2d14fa4c457_0_207"/>
          <p:cNvGrpSpPr/>
          <p:nvPr/>
        </p:nvGrpSpPr>
        <p:grpSpPr>
          <a:xfrm>
            <a:off x="1480388" y="5176746"/>
            <a:ext cx="6462000" cy="2779879"/>
            <a:chOff x="1195950" y="4313921"/>
            <a:chExt cx="6462000" cy="2779879"/>
          </a:xfrm>
        </p:grpSpPr>
        <p:sp>
          <p:nvSpPr>
            <p:cNvPr id="199" name="Google Shape;199;g2d14fa4c457_0_207"/>
            <p:cNvSpPr txBox="1"/>
            <p:nvPr/>
          </p:nvSpPr>
          <p:spPr>
            <a:xfrm>
              <a:off x="1481118" y="4313921"/>
              <a:ext cx="5977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200" name="Google Shape;200;g2d14fa4c457_0_207"/>
            <p:cNvSpPr txBox="1"/>
            <p:nvPr/>
          </p:nvSpPr>
          <p:spPr>
            <a:xfrm>
              <a:off x="1195950" y="6293700"/>
              <a:ext cx="6462000" cy="8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Кількість постійно діючих дослідницьких інфраструктур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sp>
        <p:nvSpPr>
          <p:cNvPr id="201" name="Google Shape;201;g2d14fa4c457_0_207"/>
          <p:cNvSpPr/>
          <p:nvPr/>
        </p:nvSpPr>
        <p:spPr>
          <a:xfrm rot="-5400000" flipH="1">
            <a:off x="0" y="0"/>
            <a:ext cx="1238718" cy="1238718"/>
          </a:xfrm>
          <a:custGeom>
            <a:avLst/>
            <a:gdLst/>
            <a:ahLst/>
            <a:cxnLst/>
            <a:rect l="l" t="t" r="r" b="b"/>
            <a:pathLst>
              <a:path w="1238718" h="1238718" extrusionOk="0">
                <a:moveTo>
                  <a:pt x="1238718" y="0"/>
                </a:moveTo>
                <a:lnTo>
                  <a:pt x="0" y="0"/>
                </a:lnTo>
                <a:lnTo>
                  <a:pt x="0" y="1238718"/>
                </a:lnTo>
                <a:lnTo>
                  <a:pt x="1238718" y="1238718"/>
                </a:lnTo>
                <a:lnTo>
                  <a:pt x="12387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2" name="Google Shape;202;g2d14fa4c457_0_207"/>
          <p:cNvSpPr/>
          <p:nvPr/>
        </p:nvSpPr>
        <p:spPr>
          <a:xfrm rot="5400000" flipH="1">
            <a:off x="16884502" y="8883502"/>
            <a:ext cx="1403498" cy="1403498"/>
          </a:xfrm>
          <a:custGeom>
            <a:avLst/>
            <a:gdLst/>
            <a:ahLst/>
            <a:cxnLst/>
            <a:rect l="l" t="t" r="r" b="b"/>
            <a:pathLst>
              <a:path w="1403498" h="1403498" extrusionOk="0">
                <a:moveTo>
                  <a:pt x="0" y="1403498"/>
                </a:moveTo>
                <a:lnTo>
                  <a:pt x="1403498" y="1403498"/>
                </a:lnTo>
                <a:lnTo>
                  <a:pt x="1403498" y="0"/>
                </a:lnTo>
                <a:lnTo>
                  <a:pt x="0" y="0"/>
                </a:lnTo>
                <a:lnTo>
                  <a:pt x="0" y="14034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3" name="Google Shape;203;g2d14fa4c457_0_207"/>
          <p:cNvSpPr txBox="1"/>
          <p:nvPr/>
        </p:nvSpPr>
        <p:spPr>
          <a:xfrm>
            <a:off x="1736700" y="467125"/>
            <a:ext cx="14814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Дослідницька та інноваційна інфраструктура</a:t>
            </a:r>
            <a:endParaRPr sz="4000">
              <a:solidFill>
                <a:srgbClr val="2B48FE"/>
              </a:solidFill>
            </a:endParaRPr>
          </a:p>
        </p:txBody>
      </p:sp>
      <p:sp>
        <p:nvSpPr>
          <p:cNvPr id="204" name="Google Shape;204;g2d14fa4c457_0_207"/>
          <p:cNvSpPr/>
          <p:nvPr/>
        </p:nvSpPr>
        <p:spPr>
          <a:xfrm>
            <a:off x="15518575" y="8911900"/>
            <a:ext cx="1995854" cy="1281541"/>
          </a:xfrm>
          <a:custGeom>
            <a:avLst/>
            <a:gdLst/>
            <a:ahLst/>
            <a:cxnLst/>
            <a:rect l="l" t="t" r="r" b="b"/>
            <a:pathLst>
              <a:path w="5357997" h="3769237" extrusionOk="0">
                <a:moveTo>
                  <a:pt x="0" y="0"/>
                </a:moveTo>
                <a:lnTo>
                  <a:pt x="5357997" y="0"/>
                </a:lnTo>
                <a:lnTo>
                  <a:pt x="5357997" y="3769237"/>
                </a:lnTo>
                <a:lnTo>
                  <a:pt x="0" y="376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05" name="Google Shape;205;g2d14fa4c457_0_207"/>
          <p:cNvGrpSpPr/>
          <p:nvPr/>
        </p:nvGrpSpPr>
        <p:grpSpPr>
          <a:xfrm>
            <a:off x="1465255" y="7156525"/>
            <a:ext cx="15200707" cy="2769371"/>
            <a:chOff x="1481118" y="1713750"/>
            <a:chExt cx="15200707" cy="2769371"/>
          </a:xfrm>
        </p:grpSpPr>
        <p:sp>
          <p:nvSpPr>
            <p:cNvPr id="206" name="Google Shape;206;g2d14fa4c457_0_207"/>
            <p:cNvSpPr txBox="1"/>
            <p:nvPr/>
          </p:nvSpPr>
          <p:spPr>
            <a:xfrm>
              <a:off x="1481118" y="4313921"/>
              <a:ext cx="5977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207" name="Google Shape;207;g2d14fa4c457_0_207"/>
            <p:cNvSpPr txBox="1"/>
            <p:nvPr/>
          </p:nvSpPr>
          <p:spPr>
            <a:xfrm>
              <a:off x="9619225" y="1713750"/>
              <a:ext cx="7062600" cy="8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Кількість постійно діючих інноваційних інфраструктур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graphicFrame>
        <p:nvGraphicFramePr>
          <p:cNvPr id="14" name="Діаграма 13"/>
          <p:cNvGraphicFramePr/>
          <p:nvPr>
            <p:extLst>
              <p:ext uri="{D42A27DB-BD31-4B8C-83A1-F6EECF244321}">
                <p14:modId xmlns:p14="http://schemas.microsoft.com/office/powerpoint/2010/main" val="563992659"/>
              </p:ext>
            </p:extLst>
          </p:nvPr>
        </p:nvGraphicFramePr>
        <p:xfrm>
          <a:off x="1219947" y="1144189"/>
          <a:ext cx="6982881" cy="5950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іаграма 14"/>
          <p:cNvGraphicFramePr/>
          <p:nvPr>
            <p:extLst>
              <p:ext uri="{D42A27DB-BD31-4B8C-83A1-F6EECF244321}">
                <p14:modId xmlns:p14="http://schemas.microsoft.com/office/powerpoint/2010/main" val="1173186485"/>
              </p:ext>
            </p:extLst>
          </p:nvPr>
        </p:nvGraphicFramePr>
        <p:xfrm>
          <a:off x="9603362" y="1238718"/>
          <a:ext cx="7281140" cy="585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d14fa4c457_0_193"/>
          <p:cNvSpPr/>
          <p:nvPr/>
        </p:nvSpPr>
        <p:spPr>
          <a:xfrm>
            <a:off x="8650275" y="1238713"/>
            <a:ext cx="9637738" cy="8391213"/>
          </a:xfrm>
          <a:custGeom>
            <a:avLst/>
            <a:gdLst/>
            <a:ahLst/>
            <a:cxnLst/>
            <a:rect l="l" t="t" r="r" b="b"/>
            <a:pathLst>
              <a:path w="5636104" h="5047346" extrusionOk="0">
                <a:moveTo>
                  <a:pt x="0" y="0"/>
                </a:moveTo>
                <a:lnTo>
                  <a:pt x="5636105" y="0"/>
                </a:lnTo>
                <a:lnTo>
                  <a:pt x="5636105" y="5047346"/>
                </a:lnTo>
                <a:lnTo>
                  <a:pt x="0" y="5047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5" name="Google Shape;215;g2d14fa4c457_0_193"/>
          <p:cNvSpPr txBox="1"/>
          <p:nvPr/>
        </p:nvSpPr>
        <p:spPr>
          <a:xfrm>
            <a:off x="1264982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1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216" name="Google Shape;216;g2d14fa4c457_0_193"/>
          <p:cNvSpPr txBox="1"/>
          <p:nvPr/>
        </p:nvSpPr>
        <p:spPr>
          <a:xfrm>
            <a:off x="5419990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2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217" name="Google Shape;217;g2d14fa4c457_0_193"/>
          <p:cNvSpPr txBox="1"/>
          <p:nvPr/>
        </p:nvSpPr>
        <p:spPr>
          <a:xfrm>
            <a:off x="9574998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3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218" name="Google Shape;218;g2d14fa4c457_0_193"/>
          <p:cNvSpPr txBox="1"/>
          <p:nvPr/>
        </p:nvSpPr>
        <p:spPr>
          <a:xfrm>
            <a:off x="13730005" y="7237053"/>
            <a:ext cx="30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GALLERY 4</a:t>
            </a:r>
            <a:endParaRPr>
              <a:solidFill>
                <a:srgbClr val="2B48FE"/>
              </a:solidFill>
            </a:endParaRPr>
          </a:p>
        </p:txBody>
      </p:sp>
      <p:sp>
        <p:nvSpPr>
          <p:cNvPr id="219" name="Google Shape;219;g2d14fa4c457_0_193"/>
          <p:cNvSpPr/>
          <p:nvPr/>
        </p:nvSpPr>
        <p:spPr>
          <a:xfrm rot="-5400000" flipH="1">
            <a:off x="0" y="0"/>
            <a:ext cx="1238718" cy="1238718"/>
          </a:xfrm>
          <a:custGeom>
            <a:avLst/>
            <a:gdLst/>
            <a:ahLst/>
            <a:cxnLst/>
            <a:rect l="l" t="t" r="r" b="b"/>
            <a:pathLst>
              <a:path w="1238718" h="1238718" extrusionOk="0">
                <a:moveTo>
                  <a:pt x="1238718" y="0"/>
                </a:moveTo>
                <a:lnTo>
                  <a:pt x="0" y="0"/>
                </a:lnTo>
                <a:lnTo>
                  <a:pt x="0" y="1238718"/>
                </a:lnTo>
                <a:lnTo>
                  <a:pt x="1238718" y="1238718"/>
                </a:lnTo>
                <a:lnTo>
                  <a:pt x="12387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0" name="Google Shape;220;g2d14fa4c457_0_193"/>
          <p:cNvSpPr/>
          <p:nvPr/>
        </p:nvSpPr>
        <p:spPr>
          <a:xfrm rot="5400000" flipH="1">
            <a:off x="16884502" y="8883502"/>
            <a:ext cx="1403498" cy="1403498"/>
          </a:xfrm>
          <a:custGeom>
            <a:avLst/>
            <a:gdLst/>
            <a:ahLst/>
            <a:cxnLst/>
            <a:rect l="l" t="t" r="r" b="b"/>
            <a:pathLst>
              <a:path w="1403498" h="1403498" extrusionOk="0">
                <a:moveTo>
                  <a:pt x="0" y="1403498"/>
                </a:moveTo>
                <a:lnTo>
                  <a:pt x="1403498" y="1403498"/>
                </a:lnTo>
                <a:lnTo>
                  <a:pt x="1403498" y="0"/>
                </a:lnTo>
                <a:lnTo>
                  <a:pt x="0" y="0"/>
                </a:lnTo>
                <a:lnTo>
                  <a:pt x="0" y="14034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1" name="Google Shape;221;g2d14fa4c457_0_193"/>
          <p:cNvSpPr txBox="1"/>
          <p:nvPr/>
        </p:nvSpPr>
        <p:spPr>
          <a:xfrm>
            <a:off x="1736700" y="483000"/>
            <a:ext cx="14814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Дослідницька та інноваційна інфраструктура</a:t>
            </a:r>
            <a:endParaRPr sz="4000" b="1">
              <a:solidFill>
                <a:srgbClr val="2B48FE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22" name="Google Shape;222;g2d14fa4c457_0_193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905125" y="2423468"/>
            <a:ext cx="3791700" cy="434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2d14fa4c457_0_193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5060150" y="2499218"/>
            <a:ext cx="3791700" cy="434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d14fa4c457_0_193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9215175" y="2499218"/>
            <a:ext cx="3791700" cy="434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d14fa4c457_0_193"/>
          <p:cNvPicPr preferRelativeResize="0"/>
          <p:nvPr/>
        </p:nvPicPr>
        <p:blipFill rotWithShape="1">
          <a:blip r:embed="rId5">
            <a:alphaModFix/>
          </a:blip>
          <a:srcRect l="32981" r="32978"/>
          <a:stretch/>
        </p:blipFill>
        <p:spPr>
          <a:xfrm flipH="1">
            <a:off x="13370200" y="2499218"/>
            <a:ext cx="3791700" cy="434095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2d14fa4c457_0_193"/>
          <p:cNvSpPr txBox="1"/>
          <p:nvPr/>
        </p:nvSpPr>
        <p:spPr>
          <a:xfrm>
            <a:off x="12159803" y="175510"/>
            <a:ext cx="62124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0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6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Таких слайдів може бути 1-3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g2d14fa4c457_0_225"/>
          <p:cNvGrpSpPr/>
          <p:nvPr/>
        </p:nvGrpSpPr>
        <p:grpSpPr>
          <a:xfrm>
            <a:off x="444963" y="3013721"/>
            <a:ext cx="6462000" cy="2779879"/>
            <a:chOff x="1195950" y="4313921"/>
            <a:chExt cx="6462000" cy="2779879"/>
          </a:xfrm>
        </p:grpSpPr>
        <p:sp>
          <p:nvSpPr>
            <p:cNvPr id="232" name="Google Shape;232;g2d14fa4c457_0_225"/>
            <p:cNvSpPr txBox="1"/>
            <p:nvPr/>
          </p:nvSpPr>
          <p:spPr>
            <a:xfrm>
              <a:off x="1481118" y="4313921"/>
              <a:ext cx="5977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233" name="Google Shape;233;g2d14fa4c457_0_225"/>
            <p:cNvSpPr txBox="1"/>
            <p:nvPr/>
          </p:nvSpPr>
          <p:spPr>
            <a:xfrm>
              <a:off x="1195950" y="6293700"/>
              <a:ext cx="6462000" cy="8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Опубліковано статей у періодичних виданнях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sp>
        <p:nvSpPr>
          <p:cNvPr id="234" name="Google Shape;234;g2d14fa4c457_0_225"/>
          <p:cNvSpPr/>
          <p:nvPr/>
        </p:nvSpPr>
        <p:spPr>
          <a:xfrm rot="-5400000" flipH="1">
            <a:off x="0" y="0"/>
            <a:ext cx="1238718" cy="1238718"/>
          </a:xfrm>
          <a:custGeom>
            <a:avLst/>
            <a:gdLst/>
            <a:ahLst/>
            <a:cxnLst/>
            <a:rect l="l" t="t" r="r" b="b"/>
            <a:pathLst>
              <a:path w="1238718" h="1238718" extrusionOk="0">
                <a:moveTo>
                  <a:pt x="1238718" y="0"/>
                </a:moveTo>
                <a:lnTo>
                  <a:pt x="0" y="0"/>
                </a:lnTo>
                <a:lnTo>
                  <a:pt x="0" y="1238718"/>
                </a:lnTo>
                <a:lnTo>
                  <a:pt x="1238718" y="1238718"/>
                </a:lnTo>
                <a:lnTo>
                  <a:pt x="12387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5" name="Google Shape;235;g2d14fa4c457_0_225"/>
          <p:cNvSpPr/>
          <p:nvPr/>
        </p:nvSpPr>
        <p:spPr>
          <a:xfrm rot="5400000" flipH="1">
            <a:off x="16884502" y="8883502"/>
            <a:ext cx="1403498" cy="1403498"/>
          </a:xfrm>
          <a:custGeom>
            <a:avLst/>
            <a:gdLst/>
            <a:ahLst/>
            <a:cxnLst/>
            <a:rect l="l" t="t" r="r" b="b"/>
            <a:pathLst>
              <a:path w="1403498" h="1403498" extrusionOk="0">
                <a:moveTo>
                  <a:pt x="0" y="1403498"/>
                </a:moveTo>
                <a:lnTo>
                  <a:pt x="1403498" y="1403498"/>
                </a:lnTo>
                <a:lnTo>
                  <a:pt x="1403498" y="0"/>
                </a:lnTo>
                <a:lnTo>
                  <a:pt x="0" y="0"/>
                </a:lnTo>
                <a:lnTo>
                  <a:pt x="0" y="14034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6" name="Google Shape;236;g2d14fa4c457_0_225"/>
          <p:cNvSpPr txBox="1"/>
          <p:nvPr/>
        </p:nvSpPr>
        <p:spPr>
          <a:xfrm>
            <a:off x="1736700" y="467125"/>
            <a:ext cx="14814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Наукові публікації</a:t>
            </a:r>
            <a:endParaRPr sz="4000">
              <a:solidFill>
                <a:srgbClr val="2B48FE"/>
              </a:solidFill>
            </a:endParaRPr>
          </a:p>
        </p:txBody>
      </p:sp>
      <p:sp>
        <p:nvSpPr>
          <p:cNvPr id="237" name="Google Shape;237;g2d14fa4c457_0_225"/>
          <p:cNvSpPr/>
          <p:nvPr/>
        </p:nvSpPr>
        <p:spPr>
          <a:xfrm>
            <a:off x="15518575" y="8911900"/>
            <a:ext cx="1995854" cy="1281541"/>
          </a:xfrm>
          <a:custGeom>
            <a:avLst/>
            <a:gdLst/>
            <a:ahLst/>
            <a:cxnLst/>
            <a:rect l="l" t="t" r="r" b="b"/>
            <a:pathLst>
              <a:path w="5357997" h="3769237" extrusionOk="0">
                <a:moveTo>
                  <a:pt x="0" y="0"/>
                </a:moveTo>
                <a:lnTo>
                  <a:pt x="5357997" y="0"/>
                </a:lnTo>
                <a:lnTo>
                  <a:pt x="5357997" y="3769237"/>
                </a:lnTo>
                <a:lnTo>
                  <a:pt x="0" y="3769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38" name="Google Shape;238;g2d14fa4c457_0_225"/>
          <p:cNvGrpSpPr/>
          <p:nvPr/>
        </p:nvGrpSpPr>
        <p:grpSpPr>
          <a:xfrm>
            <a:off x="444980" y="9179702"/>
            <a:ext cx="6462000" cy="607219"/>
            <a:chOff x="1238718" y="3968002"/>
            <a:chExt cx="6462000" cy="607219"/>
          </a:xfrm>
        </p:grpSpPr>
        <p:sp>
          <p:nvSpPr>
            <p:cNvPr id="239" name="Google Shape;239;g2d14fa4c457_0_225"/>
            <p:cNvSpPr txBox="1"/>
            <p:nvPr/>
          </p:nvSpPr>
          <p:spPr>
            <a:xfrm>
              <a:off x="1481118" y="4313921"/>
              <a:ext cx="5977200" cy="26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90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96" b="1">
                  <a:solidFill>
                    <a:srgbClr val="2B48F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закладу, що індексуються Scopus та/або WoS</a:t>
              </a:r>
              <a:endParaRPr sz="1100" b="1">
                <a:solidFill>
                  <a:srgbClr val="2B48FE"/>
                </a:solidFill>
              </a:endParaRPr>
            </a:p>
          </p:txBody>
        </p:sp>
        <p:sp>
          <p:nvSpPr>
            <p:cNvPr id="240" name="Google Shape;240;g2d14fa4c457_0_225"/>
            <p:cNvSpPr txBox="1"/>
            <p:nvPr/>
          </p:nvSpPr>
          <p:spPr>
            <a:xfrm>
              <a:off x="1238718" y="3968002"/>
              <a:ext cx="6462000" cy="3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9" b="1">
                  <a:solidFill>
                    <a:srgbClr val="2B48FE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Кількість журналів</a:t>
              </a:r>
              <a:endParaRPr sz="100">
                <a:solidFill>
                  <a:srgbClr val="2B48FE"/>
                </a:solidFill>
              </a:endParaRPr>
            </a:p>
          </p:txBody>
        </p:sp>
      </p:grpSp>
      <p:sp>
        <p:nvSpPr>
          <p:cNvPr id="241" name="Google Shape;241;g2d14fa4c457_0_225"/>
          <p:cNvSpPr txBox="1"/>
          <p:nvPr/>
        </p:nvSpPr>
        <p:spPr>
          <a:xfrm>
            <a:off x="7661338" y="4866600"/>
            <a:ext cx="55335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799" b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Статті:  Scopus та/або WoS в наукових журналах з квартилями Q1-Q2</a:t>
            </a:r>
            <a:endParaRPr sz="1799" b="1">
              <a:solidFill>
                <a:srgbClr val="2B48FE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42" name="Google Shape;242;g2d14fa4c457_0_225"/>
          <p:cNvSpPr txBox="1"/>
          <p:nvPr/>
        </p:nvSpPr>
        <p:spPr>
          <a:xfrm>
            <a:off x="7559338" y="9048075"/>
            <a:ext cx="57375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799" b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Статті: Scopus та/або WoS в наукових журналах з квартилями Q3-Q4</a:t>
            </a:r>
            <a:endParaRPr sz="1799" b="1">
              <a:solidFill>
                <a:srgbClr val="2B48FE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43" name="Google Shape;243;g2d14fa4c457_0_225"/>
          <p:cNvSpPr txBox="1"/>
          <p:nvPr/>
        </p:nvSpPr>
        <p:spPr>
          <a:xfrm>
            <a:off x="12916738" y="6615263"/>
            <a:ext cx="5533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199" b="1">
                <a:solidFill>
                  <a:srgbClr val="2B48F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У відкритому доступі, %</a:t>
            </a:r>
            <a:endParaRPr sz="2199" b="1">
              <a:solidFill>
                <a:srgbClr val="2B48FE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aphicFrame>
        <p:nvGraphicFramePr>
          <p:cNvPr id="20" name="Діаграма 19"/>
          <p:cNvGraphicFramePr/>
          <p:nvPr>
            <p:extLst>
              <p:ext uri="{D42A27DB-BD31-4B8C-83A1-F6EECF244321}">
                <p14:modId xmlns:p14="http://schemas.microsoft.com/office/powerpoint/2010/main" val="1679925022"/>
              </p:ext>
            </p:extLst>
          </p:nvPr>
        </p:nvGraphicFramePr>
        <p:xfrm>
          <a:off x="1023935" y="5886774"/>
          <a:ext cx="5691451" cy="3420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Діаграма 20"/>
          <p:cNvGraphicFramePr/>
          <p:nvPr>
            <p:extLst>
              <p:ext uri="{D42A27DB-BD31-4B8C-83A1-F6EECF244321}">
                <p14:modId xmlns:p14="http://schemas.microsoft.com/office/powerpoint/2010/main" val="1212269421"/>
              </p:ext>
            </p:extLst>
          </p:nvPr>
        </p:nvGraphicFramePr>
        <p:xfrm>
          <a:off x="12916738" y="3562628"/>
          <a:ext cx="5272592" cy="299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іаграма 21"/>
          <p:cNvGraphicFramePr/>
          <p:nvPr>
            <p:extLst>
              <p:ext uri="{D42A27DB-BD31-4B8C-83A1-F6EECF244321}">
                <p14:modId xmlns:p14="http://schemas.microsoft.com/office/powerpoint/2010/main" val="3678093234"/>
              </p:ext>
            </p:extLst>
          </p:nvPr>
        </p:nvGraphicFramePr>
        <p:xfrm>
          <a:off x="1042456" y="1428644"/>
          <a:ext cx="5599975" cy="3471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Діаграма 22"/>
          <p:cNvGraphicFramePr/>
          <p:nvPr>
            <p:extLst>
              <p:ext uri="{D42A27DB-BD31-4B8C-83A1-F6EECF244321}">
                <p14:modId xmlns:p14="http://schemas.microsoft.com/office/powerpoint/2010/main" val="2981543995"/>
              </p:ext>
            </p:extLst>
          </p:nvPr>
        </p:nvGraphicFramePr>
        <p:xfrm>
          <a:off x="7559338" y="1263903"/>
          <a:ext cx="6219008" cy="3393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Діаграма 23"/>
          <p:cNvGraphicFramePr/>
          <p:nvPr>
            <p:extLst>
              <p:ext uri="{D42A27DB-BD31-4B8C-83A1-F6EECF244321}">
                <p14:modId xmlns:p14="http://schemas.microsoft.com/office/powerpoint/2010/main" val="1300081382"/>
              </p:ext>
            </p:extLst>
          </p:nvPr>
        </p:nvGraphicFramePr>
        <p:xfrm>
          <a:off x="7559338" y="5289341"/>
          <a:ext cx="6219008" cy="376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412</Words>
  <Application>Microsoft Office PowerPoint</Application>
  <PresentationFormat>Довільний</PresentationFormat>
  <Paragraphs>97</Paragraphs>
  <Slides>18</Slides>
  <Notes>18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Calibri</vt:lpstr>
      <vt:lpstr>Arial</vt:lpstr>
      <vt:lpstr>Montserrat Black</vt:lpstr>
      <vt:lpstr>Montserrat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lastModifiedBy>Заїка Олена</cp:lastModifiedBy>
  <cp:revision>3</cp:revision>
  <dcterms:created xsi:type="dcterms:W3CDTF">2006-08-16T00:00:00Z</dcterms:created>
  <dcterms:modified xsi:type="dcterms:W3CDTF">2024-05-02T10:44:18Z</dcterms:modified>
</cp:coreProperties>
</file>